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7" r:id="rId11"/>
    <p:sldId id="266" r:id="rId12"/>
    <p:sldId id="265" r:id="rId13"/>
    <p:sldId id="268" r:id="rId14"/>
    <p:sldId id="269" r:id="rId15"/>
    <p:sldId id="270" r:id="rId16"/>
    <p:sldId id="271" r:id="rId17"/>
    <p:sldId id="272" r:id="rId18"/>
    <p:sldId id="273" r:id="rId19"/>
    <p:sldId id="274" r:id="rId20"/>
    <p:sldId id="275" r:id="rId21"/>
    <p:sldId id="276" r:id="rId22"/>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94660"/>
  </p:normalViewPr>
  <p:slideViewPr>
    <p:cSldViewPr snapToGrid="0">
      <p:cViewPr varScale="1">
        <p:scale>
          <a:sx n="59" d="100"/>
          <a:sy n="59" d="100"/>
        </p:scale>
        <p:origin x="13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US"/>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1D33B7-B788-4067-870F-1E0C24085435}" type="datetimeFigureOut">
              <a:rPr lang="en-SG" smtClean="0"/>
              <a:t>19/11/2021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18E278E-4732-400C-8C33-83708FE8A71D}" type="slidenum">
              <a:rPr lang="en-SG" smtClean="0"/>
              <a:t>‹#›</a:t>
            </a:fld>
            <a:endParaRPr lang="en-SG"/>
          </a:p>
        </p:txBody>
      </p:sp>
    </p:spTree>
    <p:extLst>
      <p:ext uri="{BB962C8B-B14F-4D97-AF65-F5344CB8AC3E}">
        <p14:creationId xmlns:p14="http://schemas.microsoft.com/office/powerpoint/2010/main" val="2312649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D33B7-B788-4067-870F-1E0C24085435}" type="datetimeFigureOut">
              <a:rPr lang="en-SG" smtClean="0"/>
              <a:t>19/11/2021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18E278E-4732-400C-8C33-83708FE8A71D}" type="slidenum">
              <a:rPr lang="en-SG" smtClean="0"/>
              <a:t>‹#›</a:t>
            </a:fld>
            <a:endParaRPr lang="en-SG"/>
          </a:p>
        </p:txBody>
      </p:sp>
    </p:spTree>
    <p:extLst>
      <p:ext uri="{BB962C8B-B14F-4D97-AF65-F5344CB8AC3E}">
        <p14:creationId xmlns:p14="http://schemas.microsoft.com/office/powerpoint/2010/main" val="3495832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D33B7-B788-4067-870F-1E0C24085435}" type="datetimeFigureOut">
              <a:rPr lang="en-SG" smtClean="0"/>
              <a:t>19/11/2021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18E278E-4732-400C-8C33-83708FE8A71D}" type="slidenum">
              <a:rPr lang="en-SG" smtClean="0"/>
              <a:t>‹#›</a:t>
            </a:fld>
            <a:endParaRPr lang="en-SG"/>
          </a:p>
        </p:txBody>
      </p:sp>
    </p:spTree>
    <p:extLst>
      <p:ext uri="{BB962C8B-B14F-4D97-AF65-F5344CB8AC3E}">
        <p14:creationId xmlns:p14="http://schemas.microsoft.com/office/powerpoint/2010/main" val="148519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D33B7-B788-4067-870F-1E0C24085435}" type="datetimeFigureOut">
              <a:rPr lang="en-SG" smtClean="0"/>
              <a:t>19/11/2021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18E278E-4732-400C-8C33-83708FE8A71D}" type="slidenum">
              <a:rPr lang="en-SG" smtClean="0"/>
              <a:t>‹#›</a:t>
            </a:fld>
            <a:endParaRPr lang="en-SG"/>
          </a:p>
        </p:txBody>
      </p:sp>
    </p:spTree>
    <p:extLst>
      <p:ext uri="{BB962C8B-B14F-4D97-AF65-F5344CB8AC3E}">
        <p14:creationId xmlns:p14="http://schemas.microsoft.com/office/powerpoint/2010/main" val="3000932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US"/>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1D33B7-B788-4067-870F-1E0C24085435}" type="datetimeFigureOut">
              <a:rPr lang="en-SG" smtClean="0"/>
              <a:t>19/11/2021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18E278E-4732-400C-8C33-83708FE8A71D}" type="slidenum">
              <a:rPr lang="en-SG" smtClean="0"/>
              <a:t>‹#›</a:t>
            </a:fld>
            <a:endParaRPr lang="en-SG"/>
          </a:p>
        </p:txBody>
      </p:sp>
    </p:spTree>
    <p:extLst>
      <p:ext uri="{BB962C8B-B14F-4D97-AF65-F5344CB8AC3E}">
        <p14:creationId xmlns:p14="http://schemas.microsoft.com/office/powerpoint/2010/main" val="837458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1D33B7-B788-4067-870F-1E0C24085435}" type="datetimeFigureOut">
              <a:rPr lang="en-SG" smtClean="0"/>
              <a:t>19/11/2021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18E278E-4732-400C-8C33-83708FE8A71D}" type="slidenum">
              <a:rPr lang="en-SG" smtClean="0"/>
              <a:t>‹#›</a:t>
            </a:fld>
            <a:endParaRPr lang="en-SG"/>
          </a:p>
        </p:txBody>
      </p:sp>
    </p:spTree>
    <p:extLst>
      <p:ext uri="{BB962C8B-B14F-4D97-AF65-F5344CB8AC3E}">
        <p14:creationId xmlns:p14="http://schemas.microsoft.com/office/powerpoint/2010/main" val="4291912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1D33B7-B788-4067-870F-1E0C24085435}" type="datetimeFigureOut">
              <a:rPr lang="en-SG" smtClean="0"/>
              <a:t>19/11/2021</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F18E278E-4732-400C-8C33-83708FE8A71D}" type="slidenum">
              <a:rPr lang="en-SG" smtClean="0"/>
              <a:t>‹#›</a:t>
            </a:fld>
            <a:endParaRPr lang="en-SG"/>
          </a:p>
        </p:txBody>
      </p:sp>
    </p:spTree>
    <p:extLst>
      <p:ext uri="{BB962C8B-B14F-4D97-AF65-F5344CB8AC3E}">
        <p14:creationId xmlns:p14="http://schemas.microsoft.com/office/powerpoint/2010/main" val="504912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1D33B7-B788-4067-870F-1E0C24085435}" type="datetimeFigureOut">
              <a:rPr lang="en-SG" smtClean="0"/>
              <a:t>19/11/2021</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18E278E-4732-400C-8C33-83708FE8A71D}" type="slidenum">
              <a:rPr lang="en-SG" smtClean="0"/>
              <a:t>‹#›</a:t>
            </a:fld>
            <a:endParaRPr lang="en-SG"/>
          </a:p>
        </p:txBody>
      </p:sp>
    </p:spTree>
    <p:extLst>
      <p:ext uri="{BB962C8B-B14F-4D97-AF65-F5344CB8AC3E}">
        <p14:creationId xmlns:p14="http://schemas.microsoft.com/office/powerpoint/2010/main" val="3702549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1D33B7-B788-4067-870F-1E0C24085435}" type="datetimeFigureOut">
              <a:rPr lang="en-SG" smtClean="0"/>
              <a:t>19/11/2021</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F18E278E-4732-400C-8C33-83708FE8A71D}" type="slidenum">
              <a:rPr lang="en-SG" smtClean="0"/>
              <a:t>‹#›</a:t>
            </a:fld>
            <a:endParaRPr lang="en-SG"/>
          </a:p>
        </p:txBody>
      </p:sp>
    </p:spTree>
    <p:extLst>
      <p:ext uri="{BB962C8B-B14F-4D97-AF65-F5344CB8AC3E}">
        <p14:creationId xmlns:p14="http://schemas.microsoft.com/office/powerpoint/2010/main" val="478666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FF1D33B7-B788-4067-870F-1E0C24085435}" type="datetimeFigureOut">
              <a:rPr lang="en-SG" smtClean="0"/>
              <a:t>19/11/2021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18E278E-4732-400C-8C33-83708FE8A71D}" type="slidenum">
              <a:rPr lang="en-SG" smtClean="0"/>
              <a:t>‹#›</a:t>
            </a:fld>
            <a:endParaRPr lang="en-SG"/>
          </a:p>
        </p:txBody>
      </p:sp>
    </p:spTree>
    <p:extLst>
      <p:ext uri="{BB962C8B-B14F-4D97-AF65-F5344CB8AC3E}">
        <p14:creationId xmlns:p14="http://schemas.microsoft.com/office/powerpoint/2010/main" val="1091855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FF1D33B7-B788-4067-870F-1E0C24085435}" type="datetimeFigureOut">
              <a:rPr lang="en-SG" smtClean="0"/>
              <a:t>19/11/2021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18E278E-4732-400C-8C33-83708FE8A71D}" type="slidenum">
              <a:rPr lang="en-SG" smtClean="0"/>
              <a:t>‹#›</a:t>
            </a:fld>
            <a:endParaRPr lang="en-SG"/>
          </a:p>
        </p:txBody>
      </p:sp>
    </p:spTree>
    <p:extLst>
      <p:ext uri="{BB962C8B-B14F-4D97-AF65-F5344CB8AC3E}">
        <p14:creationId xmlns:p14="http://schemas.microsoft.com/office/powerpoint/2010/main" val="2419240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FF1D33B7-B788-4067-870F-1E0C24085435}" type="datetimeFigureOut">
              <a:rPr lang="en-SG" smtClean="0"/>
              <a:t>19/11/2021</a:t>
            </a:fld>
            <a:endParaRPr lang="en-SG"/>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F18E278E-4732-400C-8C33-83708FE8A71D}" type="slidenum">
              <a:rPr lang="en-SG" smtClean="0"/>
              <a:t>‹#›</a:t>
            </a:fld>
            <a:endParaRPr lang="en-SG"/>
          </a:p>
        </p:txBody>
      </p:sp>
    </p:spTree>
    <p:extLst>
      <p:ext uri="{BB962C8B-B14F-4D97-AF65-F5344CB8AC3E}">
        <p14:creationId xmlns:p14="http://schemas.microsoft.com/office/powerpoint/2010/main" val="3753085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flms.sp.edu.sg/Account/Login?returnUrl=https://flms.sp.edu.sg/"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F1BBBB-2320-47CF-957E-D17602290B66}"/>
              </a:ext>
            </a:extLst>
          </p:cNvPr>
          <p:cNvSpPr txBox="1"/>
          <p:nvPr/>
        </p:nvSpPr>
        <p:spPr>
          <a:xfrm>
            <a:off x="2348048" y="3411307"/>
            <a:ext cx="8105503" cy="2308324"/>
          </a:xfrm>
          <a:prstGeom prst="rect">
            <a:avLst/>
          </a:prstGeom>
          <a:noFill/>
        </p:spPr>
        <p:txBody>
          <a:bodyPr wrap="square" rtlCol="0">
            <a:spAutoFit/>
          </a:bodyPr>
          <a:lstStyle/>
          <a:p>
            <a:pPr algn="ctr"/>
            <a:r>
              <a:rPr lang="en-US" sz="4800" dirty="0"/>
              <a:t>Step-by-Step Guide for Booking Equipment Using FLMS</a:t>
            </a:r>
          </a:p>
          <a:p>
            <a:pPr algn="ctr"/>
            <a:r>
              <a:rPr lang="en-US" sz="4800" dirty="0"/>
              <a:t>(Video Storyboard)</a:t>
            </a:r>
            <a:endParaRPr lang="en-SG" sz="4800" dirty="0"/>
          </a:p>
        </p:txBody>
      </p:sp>
    </p:spTree>
    <p:extLst>
      <p:ext uri="{BB962C8B-B14F-4D97-AF65-F5344CB8AC3E}">
        <p14:creationId xmlns:p14="http://schemas.microsoft.com/office/powerpoint/2010/main" val="2141462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54E99B-E0B7-4B2F-9BD0-5E2558FE1B5A}"/>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9</a:t>
            </a:r>
            <a:endParaRPr lang="en-SG" sz="3200" dirty="0">
              <a:latin typeface="Amasis MT Pro Black" panose="02040A04050005020304" pitchFamily="18" charset="0"/>
            </a:endParaRPr>
          </a:p>
        </p:txBody>
      </p:sp>
      <p:sp>
        <p:nvSpPr>
          <p:cNvPr id="4" name="TextBox 3">
            <a:extLst>
              <a:ext uri="{FF2B5EF4-FFF2-40B4-BE49-F238E27FC236}">
                <a16:creationId xmlns:a16="http://schemas.microsoft.com/office/drawing/2014/main" id="{C8392168-4FF2-44B2-B633-4735AFF4B795}"/>
              </a:ext>
            </a:extLst>
          </p:cNvPr>
          <p:cNvSpPr txBox="1"/>
          <p:nvPr/>
        </p:nvSpPr>
        <p:spPr>
          <a:xfrm>
            <a:off x="0" y="584775"/>
            <a:ext cx="12801600" cy="646331"/>
          </a:xfrm>
          <a:prstGeom prst="rect">
            <a:avLst/>
          </a:prstGeom>
          <a:noFill/>
        </p:spPr>
        <p:txBody>
          <a:bodyPr wrap="square" rtlCol="0">
            <a:spAutoFit/>
          </a:bodyPr>
          <a:lstStyle/>
          <a:p>
            <a:r>
              <a:rPr lang="en-US" sz="3600" dirty="0"/>
              <a:t>Go to the location of the booked equipment.</a:t>
            </a:r>
            <a:endParaRPr lang="en-SG" sz="3600" dirty="0"/>
          </a:p>
        </p:txBody>
      </p:sp>
      <p:grpSp>
        <p:nvGrpSpPr>
          <p:cNvPr id="13" name="Group 12">
            <a:extLst>
              <a:ext uri="{FF2B5EF4-FFF2-40B4-BE49-F238E27FC236}">
                <a16:creationId xmlns:a16="http://schemas.microsoft.com/office/drawing/2014/main" id="{5D985545-53F3-4E7B-AC01-4A0DA3038584}"/>
              </a:ext>
            </a:extLst>
          </p:cNvPr>
          <p:cNvGrpSpPr/>
          <p:nvPr/>
        </p:nvGrpSpPr>
        <p:grpSpPr>
          <a:xfrm>
            <a:off x="0" y="1815881"/>
            <a:ext cx="12801600" cy="7512764"/>
            <a:chOff x="0" y="2088436"/>
            <a:chExt cx="12801600" cy="7512764"/>
          </a:xfrm>
        </p:grpSpPr>
        <p:pic>
          <p:nvPicPr>
            <p:cNvPr id="6" name="Picture 5" descr="Map&#10;&#10;Description automatically generated">
              <a:extLst>
                <a:ext uri="{FF2B5EF4-FFF2-40B4-BE49-F238E27FC236}">
                  <a16:creationId xmlns:a16="http://schemas.microsoft.com/office/drawing/2014/main" id="{EA508658-AADE-46C8-BB79-07035FD6B868}"/>
                </a:ext>
              </a:extLst>
            </p:cNvPr>
            <p:cNvPicPr>
              <a:picLocks noChangeAspect="1"/>
            </p:cNvPicPr>
            <p:nvPr/>
          </p:nvPicPr>
          <p:blipFill rotWithShape="1">
            <a:blip r:embed="rId2">
              <a:extLst>
                <a:ext uri="{28A0092B-C50C-407E-A947-70E740481C1C}">
                  <a14:useLocalDpi xmlns:a14="http://schemas.microsoft.com/office/drawing/2010/main" val="0"/>
                </a:ext>
              </a:extLst>
            </a:blip>
            <a:srcRect l="12857" t="18044" r="17245" b="9030"/>
            <a:stretch/>
          </p:blipFill>
          <p:spPr>
            <a:xfrm>
              <a:off x="0" y="2088436"/>
              <a:ext cx="12801600" cy="7512764"/>
            </a:xfrm>
            <a:prstGeom prst="rect">
              <a:avLst/>
            </a:prstGeom>
          </p:spPr>
        </p:pic>
        <p:pic>
          <p:nvPicPr>
            <p:cNvPr id="1030" name="Picture 6">
              <a:extLst>
                <a:ext uri="{FF2B5EF4-FFF2-40B4-BE49-F238E27FC236}">
                  <a16:creationId xmlns:a16="http://schemas.microsoft.com/office/drawing/2014/main" id="{C04D157B-2298-41DC-A9AA-64381C017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36" y="5844818"/>
              <a:ext cx="2943500" cy="21984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FDA2D7D-D129-4F40-9AD8-E0626904F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6365" y="2553854"/>
              <a:ext cx="2803525" cy="18704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9D5F739-000C-4868-9AE6-E16084BED2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736" y="2257452"/>
              <a:ext cx="2943500" cy="219842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DB81A65D-D315-4622-B5DD-59044B015684}"/>
                </a:ext>
              </a:extLst>
            </p:cNvPr>
            <p:cNvCxnSpPr>
              <a:stCxn id="1028" idx="2"/>
            </p:cNvCxnSpPr>
            <p:nvPr/>
          </p:nvCxnSpPr>
          <p:spPr>
            <a:xfrm flipH="1">
              <a:off x="9078686" y="4424331"/>
              <a:ext cx="1889442" cy="2250789"/>
            </a:xfrm>
            <a:prstGeom prst="straightConnector1">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744237-67F4-421C-9706-22B26DD22517}"/>
                </a:ext>
              </a:extLst>
            </p:cNvPr>
            <p:cNvCxnSpPr>
              <a:stCxn id="1030" idx="3"/>
            </p:cNvCxnSpPr>
            <p:nvPr/>
          </p:nvCxnSpPr>
          <p:spPr>
            <a:xfrm flipV="1">
              <a:off x="3235236" y="5577840"/>
              <a:ext cx="5124993" cy="1366191"/>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E95AAB-B6FE-49C8-89E2-8081D99E1153}"/>
                </a:ext>
              </a:extLst>
            </p:cNvPr>
            <p:cNvCxnSpPr>
              <a:stCxn id="1026" idx="3"/>
            </p:cNvCxnSpPr>
            <p:nvPr/>
          </p:nvCxnSpPr>
          <p:spPr>
            <a:xfrm>
              <a:off x="3235236" y="3356665"/>
              <a:ext cx="4537164" cy="1999106"/>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501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6A91C1-673D-44CE-AA50-18117E9A62F3}"/>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9</a:t>
            </a:r>
            <a:endParaRPr lang="en-SG" sz="3200" dirty="0">
              <a:latin typeface="Amasis MT Pro Black" panose="02040A04050005020304" pitchFamily="18" charset="0"/>
            </a:endParaRPr>
          </a:p>
        </p:txBody>
      </p:sp>
      <p:sp>
        <p:nvSpPr>
          <p:cNvPr id="6" name="TextBox 5">
            <a:extLst>
              <a:ext uri="{FF2B5EF4-FFF2-40B4-BE49-F238E27FC236}">
                <a16:creationId xmlns:a16="http://schemas.microsoft.com/office/drawing/2014/main" id="{DA8C3F7F-B24E-499C-93F8-8C121B00AF32}"/>
              </a:ext>
            </a:extLst>
          </p:cNvPr>
          <p:cNvSpPr txBox="1"/>
          <p:nvPr/>
        </p:nvSpPr>
        <p:spPr>
          <a:xfrm>
            <a:off x="0" y="584775"/>
            <a:ext cx="12801600" cy="1200329"/>
          </a:xfrm>
          <a:prstGeom prst="rect">
            <a:avLst/>
          </a:prstGeom>
          <a:noFill/>
        </p:spPr>
        <p:txBody>
          <a:bodyPr wrap="square" rtlCol="0">
            <a:spAutoFit/>
          </a:bodyPr>
          <a:lstStyle/>
          <a:p>
            <a:r>
              <a:rPr lang="en-US" sz="3600" dirty="0"/>
              <a:t>When you reached your destination, find the lab computer and find your name from the list then click “</a:t>
            </a:r>
            <a:r>
              <a:rPr lang="en-US" sz="3600" dirty="0" err="1"/>
              <a:t>Checkin</a:t>
            </a:r>
            <a:r>
              <a:rPr lang="en-US" sz="3600" dirty="0"/>
              <a:t>”.</a:t>
            </a:r>
            <a:endParaRPr lang="en-SG" sz="3600" dirty="0"/>
          </a:p>
        </p:txBody>
      </p:sp>
      <p:grpSp>
        <p:nvGrpSpPr>
          <p:cNvPr id="8" name="Group 7">
            <a:extLst>
              <a:ext uri="{FF2B5EF4-FFF2-40B4-BE49-F238E27FC236}">
                <a16:creationId xmlns:a16="http://schemas.microsoft.com/office/drawing/2014/main" id="{A535A2F8-4007-4631-A246-98F984438D14}"/>
              </a:ext>
            </a:extLst>
          </p:cNvPr>
          <p:cNvGrpSpPr/>
          <p:nvPr/>
        </p:nvGrpSpPr>
        <p:grpSpPr>
          <a:xfrm>
            <a:off x="0" y="2090056"/>
            <a:ext cx="12801600" cy="7511143"/>
            <a:chOff x="0" y="2090056"/>
            <a:chExt cx="12801600" cy="7511143"/>
          </a:xfrm>
        </p:grpSpPr>
        <p:pic>
          <p:nvPicPr>
            <p:cNvPr id="3" name="Picture 2" descr="Graphical user interface, application, Word&#10;&#10;Description automatically generated">
              <a:extLst>
                <a:ext uri="{FF2B5EF4-FFF2-40B4-BE49-F238E27FC236}">
                  <a16:creationId xmlns:a16="http://schemas.microsoft.com/office/drawing/2014/main" id="{E5B7B53A-AA7F-4AE2-AE9D-0E358D8D6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0056"/>
              <a:ext cx="12801600" cy="7511143"/>
            </a:xfrm>
            <a:prstGeom prst="rect">
              <a:avLst/>
            </a:prstGeom>
          </p:spPr>
        </p:pic>
        <p:sp>
          <p:nvSpPr>
            <p:cNvPr id="7" name="Rectangle 6">
              <a:extLst>
                <a:ext uri="{FF2B5EF4-FFF2-40B4-BE49-F238E27FC236}">
                  <a16:creationId xmlns:a16="http://schemas.microsoft.com/office/drawing/2014/main" id="{91293B2B-CF9D-4ADE-B8CD-6FFCA6B51691}"/>
                </a:ext>
              </a:extLst>
            </p:cNvPr>
            <p:cNvSpPr/>
            <p:nvPr/>
          </p:nvSpPr>
          <p:spPr>
            <a:xfrm>
              <a:off x="10319657" y="3526971"/>
              <a:ext cx="731520" cy="78377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0EB87233-6A8F-4DAA-9B77-E1A952EC1EA2}"/>
                </a:ext>
              </a:extLst>
            </p:cNvPr>
            <p:cNvSpPr/>
            <p:nvPr/>
          </p:nvSpPr>
          <p:spPr>
            <a:xfrm rot="5400000">
              <a:off x="11416937" y="3285308"/>
              <a:ext cx="705394"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Tree>
    <p:extLst>
      <p:ext uri="{BB962C8B-B14F-4D97-AF65-F5344CB8AC3E}">
        <p14:creationId xmlns:p14="http://schemas.microsoft.com/office/powerpoint/2010/main" val="2294799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9E194-5EE4-4491-AB96-C3E96738368C}"/>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10</a:t>
            </a:r>
            <a:endParaRPr lang="en-SG" sz="3200" dirty="0">
              <a:latin typeface="Amasis MT Pro Black" panose="02040A04050005020304" pitchFamily="18" charset="0"/>
            </a:endParaRPr>
          </a:p>
        </p:txBody>
      </p:sp>
      <p:pic>
        <p:nvPicPr>
          <p:cNvPr id="4" name="Picture 3" descr="Qr code&#10;&#10;Description automatically generated">
            <a:extLst>
              <a:ext uri="{FF2B5EF4-FFF2-40B4-BE49-F238E27FC236}">
                <a16:creationId xmlns:a16="http://schemas.microsoft.com/office/drawing/2014/main" id="{A452FA82-C55A-492A-8AE3-DAC48A805168}"/>
              </a:ext>
            </a:extLst>
          </p:cNvPr>
          <p:cNvPicPr>
            <a:picLocks noChangeAspect="1"/>
          </p:cNvPicPr>
          <p:nvPr/>
        </p:nvPicPr>
        <p:blipFill rotWithShape="1">
          <a:blip r:embed="rId2">
            <a:extLst>
              <a:ext uri="{28A0092B-C50C-407E-A947-70E740481C1C}">
                <a14:useLocalDpi xmlns:a14="http://schemas.microsoft.com/office/drawing/2010/main" val="0"/>
              </a:ext>
            </a:extLst>
          </a:blip>
          <a:srcRect t="10108" b="5443"/>
          <a:stretch/>
        </p:blipFill>
        <p:spPr>
          <a:xfrm>
            <a:off x="0" y="1785104"/>
            <a:ext cx="12801600" cy="7358897"/>
          </a:xfrm>
          <a:prstGeom prst="rect">
            <a:avLst/>
          </a:prstGeom>
        </p:spPr>
      </p:pic>
      <p:sp>
        <p:nvSpPr>
          <p:cNvPr id="8" name="TextBox 7">
            <a:extLst>
              <a:ext uri="{FF2B5EF4-FFF2-40B4-BE49-F238E27FC236}">
                <a16:creationId xmlns:a16="http://schemas.microsoft.com/office/drawing/2014/main" id="{00152988-1FB4-4CF7-B8F2-D6FEB35A40B0}"/>
              </a:ext>
            </a:extLst>
          </p:cNvPr>
          <p:cNvSpPr txBox="1"/>
          <p:nvPr/>
        </p:nvSpPr>
        <p:spPr>
          <a:xfrm>
            <a:off x="0" y="584775"/>
            <a:ext cx="12801600" cy="1200329"/>
          </a:xfrm>
          <a:prstGeom prst="rect">
            <a:avLst/>
          </a:prstGeom>
          <a:noFill/>
        </p:spPr>
        <p:txBody>
          <a:bodyPr wrap="square" rtlCol="0">
            <a:spAutoFit/>
          </a:bodyPr>
          <a:lstStyle/>
          <a:p>
            <a:r>
              <a:rPr lang="en-US" sz="3600" dirty="0"/>
              <a:t>A QR code will appear on the screen. Scan the code with your mobile phone.</a:t>
            </a:r>
            <a:endParaRPr lang="en-SG" sz="3600" dirty="0"/>
          </a:p>
        </p:txBody>
      </p:sp>
    </p:spTree>
    <p:extLst>
      <p:ext uri="{BB962C8B-B14F-4D97-AF65-F5344CB8AC3E}">
        <p14:creationId xmlns:p14="http://schemas.microsoft.com/office/powerpoint/2010/main" val="4193213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28736-BB6F-4E62-86B7-F62BBCBC989D}"/>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11</a:t>
            </a:r>
            <a:endParaRPr lang="en-SG" sz="3200" dirty="0">
              <a:latin typeface="Amasis MT Pro Black" panose="02040A04050005020304" pitchFamily="18" charset="0"/>
            </a:endParaRPr>
          </a:p>
        </p:txBody>
      </p:sp>
      <p:sp>
        <p:nvSpPr>
          <p:cNvPr id="3" name="TextBox 2">
            <a:extLst>
              <a:ext uri="{FF2B5EF4-FFF2-40B4-BE49-F238E27FC236}">
                <a16:creationId xmlns:a16="http://schemas.microsoft.com/office/drawing/2014/main" id="{BD019F71-4C42-40D0-B4AB-B2D3F041DDD4}"/>
              </a:ext>
            </a:extLst>
          </p:cNvPr>
          <p:cNvSpPr txBox="1"/>
          <p:nvPr/>
        </p:nvSpPr>
        <p:spPr>
          <a:xfrm>
            <a:off x="0" y="584775"/>
            <a:ext cx="12801600" cy="1754326"/>
          </a:xfrm>
          <a:prstGeom prst="rect">
            <a:avLst/>
          </a:prstGeom>
          <a:noFill/>
        </p:spPr>
        <p:txBody>
          <a:bodyPr wrap="square" rtlCol="0">
            <a:spAutoFit/>
          </a:bodyPr>
          <a:lstStyle/>
          <a:p>
            <a:r>
              <a:rPr lang="en-US" sz="3600" dirty="0"/>
              <a:t>You will be directed to FLMS login page. Login with you iChat account. Then, you will be successfully checked in.</a:t>
            </a:r>
          </a:p>
          <a:p>
            <a:r>
              <a:rPr lang="en-US" sz="3600" dirty="0"/>
              <a:t>Now you are free to use the equipment.</a:t>
            </a:r>
            <a:endParaRPr lang="en-SG" sz="3600" dirty="0"/>
          </a:p>
        </p:txBody>
      </p:sp>
      <p:grpSp>
        <p:nvGrpSpPr>
          <p:cNvPr id="10" name="Group 9">
            <a:extLst>
              <a:ext uri="{FF2B5EF4-FFF2-40B4-BE49-F238E27FC236}">
                <a16:creationId xmlns:a16="http://schemas.microsoft.com/office/drawing/2014/main" id="{EC086346-D211-4196-840D-4F462842CDA2}"/>
              </a:ext>
            </a:extLst>
          </p:cNvPr>
          <p:cNvGrpSpPr/>
          <p:nvPr/>
        </p:nvGrpSpPr>
        <p:grpSpPr>
          <a:xfrm>
            <a:off x="1136470" y="2413919"/>
            <a:ext cx="3855682" cy="7189993"/>
            <a:chOff x="783773" y="2369878"/>
            <a:chExt cx="3855682" cy="7189993"/>
          </a:xfrm>
        </p:grpSpPr>
        <p:pic>
          <p:nvPicPr>
            <p:cNvPr id="8" name="Picture 4" descr="android phone frame hd PNG image with transparent background | TOPpng">
              <a:extLst>
                <a:ext uri="{FF2B5EF4-FFF2-40B4-BE49-F238E27FC236}">
                  <a16:creationId xmlns:a16="http://schemas.microsoft.com/office/drawing/2014/main" id="{90B96D47-66D2-4E80-A4F9-A896328E87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80" r="25061"/>
            <a:stretch/>
          </p:blipFill>
          <p:spPr bwMode="auto">
            <a:xfrm>
              <a:off x="783773" y="2369878"/>
              <a:ext cx="3855682" cy="71899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 application&#10;&#10;Description automatically generated">
              <a:extLst>
                <a:ext uri="{FF2B5EF4-FFF2-40B4-BE49-F238E27FC236}">
                  <a16:creationId xmlns:a16="http://schemas.microsoft.com/office/drawing/2014/main" id="{21E3C7E3-8BF0-4E3D-915B-028200704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77" y="3161212"/>
              <a:ext cx="3422469" cy="5695406"/>
            </a:xfrm>
            <a:prstGeom prst="rect">
              <a:avLst/>
            </a:prstGeom>
          </p:spPr>
        </p:pic>
      </p:grpSp>
      <p:grpSp>
        <p:nvGrpSpPr>
          <p:cNvPr id="11" name="Group 10">
            <a:extLst>
              <a:ext uri="{FF2B5EF4-FFF2-40B4-BE49-F238E27FC236}">
                <a16:creationId xmlns:a16="http://schemas.microsoft.com/office/drawing/2014/main" id="{12ED0593-D2A6-4036-9E25-CB2CC6DF2766}"/>
              </a:ext>
            </a:extLst>
          </p:cNvPr>
          <p:cNvGrpSpPr/>
          <p:nvPr/>
        </p:nvGrpSpPr>
        <p:grpSpPr>
          <a:xfrm>
            <a:off x="7490479" y="2339101"/>
            <a:ext cx="3855682" cy="7262099"/>
            <a:chOff x="7346787" y="2339100"/>
            <a:chExt cx="3855682" cy="7262099"/>
          </a:xfrm>
        </p:grpSpPr>
        <p:pic>
          <p:nvPicPr>
            <p:cNvPr id="9" name="Picture 4" descr="android phone frame hd PNG image with transparent background | TOPpng">
              <a:extLst>
                <a:ext uri="{FF2B5EF4-FFF2-40B4-BE49-F238E27FC236}">
                  <a16:creationId xmlns:a16="http://schemas.microsoft.com/office/drawing/2014/main" id="{1AA80B7A-693A-4647-936A-45469F4C6B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80" r="25061"/>
            <a:stretch/>
          </p:blipFill>
          <p:spPr bwMode="auto">
            <a:xfrm>
              <a:off x="7346787" y="2339100"/>
              <a:ext cx="3855682" cy="72620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application&#10;&#10;Description automatically generated">
              <a:extLst>
                <a:ext uri="{FF2B5EF4-FFF2-40B4-BE49-F238E27FC236}">
                  <a16:creationId xmlns:a16="http://schemas.microsoft.com/office/drawing/2014/main" id="{A1924D8B-8CDD-419F-BD41-EA75BE721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0330" y="3161213"/>
              <a:ext cx="3448595" cy="5695406"/>
            </a:xfrm>
            <a:prstGeom prst="rect">
              <a:avLst/>
            </a:prstGeom>
          </p:spPr>
        </p:pic>
      </p:grpSp>
    </p:spTree>
    <p:extLst>
      <p:ext uri="{BB962C8B-B14F-4D97-AF65-F5344CB8AC3E}">
        <p14:creationId xmlns:p14="http://schemas.microsoft.com/office/powerpoint/2010/main" val="314001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5AC651-D748-42B5-864C-26099D2D40A2}"/>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10</a:t>
            </a:r>
            <a:endParaRPr lang="en-SG" sz="3200" dirty="0">
              <a:latin typeface="Amasis MT Pro Black" panose="02040A04050005020304" pitchFamily="18" charset="0"/>
            </a:endParaRPr>
          </a:p>
        </p:txBody>
      </p:sp>
      <p:sp>
        <p:nvSpPr>
          <p:cNvPr id="3" name="TextBox 2">
            <a:extLst>
              <a:ext uri="{FF2B5EF4-FFF2-40B4-BE49-F238E27FC236}">
                <a16:creationId xmlns:a16="http://schemas.microsoft.com/office/drawing/2014/main" id="{DE7AF41E-D020-407A-8476-B52C9F9D4E16}"/>
              </a:ext>
            </a:extLst>
          </p:cNvPr>
          <p:cNvSpPr txBox="1"/>
          <p:nvPr/>
        </p:nvSpPr>
        <p:spPr>
          <a:xfrm>
            <a:off x="0" y="584775"/>
            <a:ext cx="12801600" cy="1754326"/>
          </a:xfrm>
          <a:prstGeom prst="rect">
            <a:avLst/>
          </a:prstGeom>
          <a:noFill/>
        </p:spPr>
        <p:txBody>
          <a:bodyPr wrap="square" rtlCol="0">
            <a:spAutoFit/>
          </a:bodyPr>
          <a:lstStyle/>
          <a:p>
            <a:r>
              <a:rPr lang="en-US" sz="3600" dirty="0"/>
              <a:t>After the equipment has been used, you will need to checkout. Repeat the process for checking in. (Step 9 to 11)</a:t>
            </a:r>
          </a:p>
          <a:p>
            <a:r>
              <a:rPr lang="en-US" sz="3600" dirty="0"/>
              <a:t>This time, the box will show “Checkout”.</a:t>
            </a:r>
          </a:p>
        </p:txBody>
      </p:sp>
      <p:grpSp>
        <p:nvGrpSpPr>
          <p:cNvPr id="9" name="Group 8">
            <a:extLst>
              <a:ext uri="{FF2B5EF4-FFF2-40B4-BE49-F238E27FC236}">
                <a16:creationId xmlns:a16="http://schemas.microsoft.com/office/drawing/2014/main" id="{5E1C3349-0517-4D1E-B51C-D128A380D5BC}"/>
              </a:ext>
            </a:extLst>
          </p:cNvPr>
          <p:cNvGrpSpPr/>
          <p:nvPr/>
        </p:nvGrpSpPr>
        <p:grpSpPr>
          <a:xfrm>
            <a:off x="0" y="2403814"/>
            <a:ext cx="12801600" cy="7197386"/>
            <a:chOff x="0" y="2403814"/>
            <a:chExt cx="12801600" cy="7197386"/>
          </a:xfrm>
        </p:grpSpPr>
        <p:grpSp>
          <p:nvGrpSpPr>
            <p:cNvPr id="7" name="Group 6">
              <a:extLst>
                <a:ext uri="{FF2B5EF4-FFF2-40B4-BE49-F238E27FC236}">
                  <a16:creationId xmlns:a16="http://schemas.microsoft.com/office/drawing/2014/main" id="{16F5BBDE-C19D-469F-904F-B37E9A890379}"/>
                </a:ext>
              </a:extLst>
            </p:cNvPr>
            <p:cNvGrpSpPr/>
            <p:nvPr/>
          </p:nvGrpSpPr>
          <p:grpSpPr>
            <a:xfrm>
              <a:off x="0" y="2403814"/>
              <a:ext cx="12801600" cy="7197386"/>
              <a:chOff x="0" y="2403814"/>
              <a:chExt cx="12801600" cy="7197386"/>
            </a:xfrm>
          </p:grpSpPr>
          <p:pic>
            <p:nvPicPr>
              <p:cNvPr id="5" name="Picture 4" descr="Graphical user interface, application, Word&#10;&#10;Description automatically generated">
                <a:extLst>
                  <a:ext uri="{FF2B5EF4-FFF2-40B4-BE49-F238E27FC236}">
                    <a16:creationId xmlns:a16="http://schemas.microsoft.com/office/drawing/2014/main" id="{3365B7D2-8A15-4E91-AE04-C5AF0A77EB69}"/>
                  </a:ext>
                </a:extLst>
              </p:cNvPr>
              <p:cNvPicPr>
                <a:picLocks noChangeAspect="1"/>
              </p:cNvPicPr>
              <p:nvPr/>
            </p:nvPicPr>
            <p:blipFill rotWithShape="1">
              <a:blip r:embed="rId2">
                <a:extLst>
                  <a:ext uri="{28A0092B-C50C-407E-A947-70E740481C1C}">
                    <a14:useLocalDpi xmlns:a14="http://schemas.microsoft.com/office/drawing/2010/main" val="0"/>
                  </a:ext>
                </a:extLst>
              </a:blip>
              <a:srcRect b="4900"/>
              <a:stretch/>
            </p:blipFill>
            <p:spPr>
              <a:xfrm>
                <a:off x="0" y="2403814"/>
                <a:ext cx="12801600" cy="7197386"/>
              </a:xfrm>
              <a:prstGeom prst="rect">
                <a:avLst/>
              </a:prstGeom>
            </p:spPr>
          </p:pic>
          <p:sp>
            <p:nvSpPr>
              <p:cNvPr id="6" name="Rectangle 5">
                <a:extLst>
                  <a:ext uri="{FF2B5EF4-FFF2-40B4-BE49-F238E27FC236}">
                    <a16:creationId xmlns:a16="http://schemas.microsoft.com/office/drawing/2014/main" id="{F3EE30A2-6B61-48CA-82DA-3683FE64D7B1}"/>
                  </a:ext>
                </a:extLst>
              </p:cNvPr>
              <p:cNvSpPr/>
              <p:nvPr/>
            </p:nvSpPr>
            <p:spPr>
              <a:xfrm>
                <a:off x="10189029" y="3879669"/>
                <a:ext cx="914400" cy="70539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 name="Arrow: Down 7">
              <a:extLst>
                <a:ext uri="{FF2B5EF4-FFF2-40B4-BE49-F238E27FC236}">
                  <a16:creationId xmlns:a16="http://schemas.microsoft.com/office/drawing/2014/main" id="{B7AA3EEC-3A94-40E6-A77B-B0840326E3B9}"/>
                </a:ext>
              </a:extLst>
            </p:cNvPr>
            <p:cNvSpPr/>
            <p:nvPr/>
          </p:nvSpPr>
          <p:spPr>
            <a:xfrm rot="5400000">
              <a:off x="11495314" y="3638006"/>
              <a:ext cx="705394"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71133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CDE9C5-AFD2-461F-A74C-0962448E1FA3}"/>
              </a:ext>
            </a:extLst>
          </p:cNvPr>
          <p:cNvSpPr txBox="1"/>
          <p:nvPr/>
        </p:nvSpPr>
        <p:spPr>
          <a:xfrm>
            <a:off x="0" y="584775"/>
            <a:ext cx="12801600" cy="1200329"/>
          </a:xfrm>
          <a:prstGeom prst="rect">
            <a:avLst/>
          </a:prstGeom>
          <a:noFill/>
        </p:spPr>
        <p:txBody>
          <a:bodyPr wrap="square" rtlCol="0">
            <a:spAutoFit/>
          </a:bodyPr>
          <a:lstStyle/>
          <a:p>
            <a:r>
              <a:rPr lang="en-US" sz="3600" dirty="0"/>
              <a:t>If you see this on your mobile, you have checked out successfully. You can now leave the facility.</a:t>
            </a:r>
          </a:p>
        </p:txBody>
      </p:sp>
      <p:sp>
        <p:nvSpPr>
          <p:cNvPr id="3" name="TextBox 2">
            <a:extLst>
              <a:ext uri="{FF2B5EF4-FFF2-40B4-BE49-F238E27FC236}">
                <a16:creationId xmlns:a16="http://schemas.microsoft.com/office/drawing/2014/main" id="{1E88518B-F1C8-4191-9517-1302C21962DD}"/>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11</a:t>
            </a:r>
            <a:endParaRPr lang="en-SG" sz="3200" dirty="0">
              <a:latin typeface="Amasis MT Pro Black" panose="02040A04050005020304" pitchFamily="18" charset="0"/>
            </a:endParaRPr>
          </a:p>
        </p:txBody>
      </p:sp>
      <p:grpSp>
        <p:nvGrpSpPr>
          <p:cNvPr id="6" name="Group 5">
            <a:extLst>
              <a:ext uri="{FF2B5EF4-FFF2-40B4-BE49-F238E27FC236}">
                <a16:creationId xmlns:a16="http://schemas.microsoft.com/office/drawing/2014/main" id="{9C782D41-F1A0-4A3F-B3D2-F748BDF4F3B0}"/>
              </a:ext>
            </a:extLst>
          </p:cNvPr>
          <p:cNvGrpSpPr/>
          <p:nvPr/>
        </p:nvGrpSpPr>
        <p:grpSpPr>
          <a:xfrm>
            <a:off x="4219303" y="1881051"/>
            <a:ext cx="3997234" cy="7485863"/>
            <a:chOff x="4219303" y="1881051"/>
            <a:chExt cx="3997234" cy="7485863"/>
          </a:xfrm>
        </p:grpSpPr>
        <p:pic>
          <p:nvPicPr>
            <p:cNvPr id="14340" name="Picture 4" descr="android phone frame hd PNG image with transparent background | TOPpng">
              <a:extLst>
                <a:ext uri="{FF2B5EF4-FFF2-40B4-BE49-F238E27FC236}">
                  <a16:creationId xmlns:a16="http://schemas.microsoft.com/office/drawing/2014/main" id="{6A813919-C309-4055-92AB-299E81EB75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80" r="25061"/>
            <a:stretch/>
          </p:blipFill>
          <p:spPr bwMode="auto">
            <a:xfrm>
              <a:off x="4219303" y="1881051"/>
              <a:ext cx="3997234" cy="74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application&#10;&#10;Description automatically generated">
              <a:extLst>
                <a:ext uri="{FF2B5EF4-FFF2-40B4-BE49-F238E27FC236}">
                  <a16:creationId xmlns:a16="http://schemas.microsoft.com/office/drawing/2014/main" id="{F6941528-A2FD-4A65-A20C-764EFA58B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183" y="2664822"/>
              <a:ext cx="3644537" cy="5917475"/>
            </a:xfrm>
            <a:prstGeom prst="rect">
              <a:avLst/>
            </a:prstGeom>
          </p:spPr>
        </p:pic>
      </p:grpSp>
    </p:spTree>
    <p:extLst>
      <p:ext uri="{BB962C8B-B14F-4D97-AF65-F5344CB8AC3E}">
        <p14:creationId xmlns:p14="http://schemas.microsoft.com/office/powerpoint/2010/main" val="266988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7086FE-F8CE-4444-A24B-0516943FDA7F}"/>
              </a:ext>
            </a:extLst>
          </p:cNvPr>
          <p:cNvSpPr txBox="1"/>
          <p:nvPr/>
        </p:nvSpPr>
        <p:spPr>
          <a:xfrm>
            <a:off x="2560320" y="3969603"/>
            <a:ext cx="7680960" cy="830997"/>
          </a:xfrm>
          <a:prstGeom prst="rect">
            <a:avLst/>
          </a:prstGeom>
          <a:noFill/>
        </p:spPr>
        <p:txBody>
          <a:bodyPr wrap="square" rtlCol="0">
            <a:spAutoFit/>
          </a:bodyPr>
          <a:lstStyle/>
          <a:p>
            <a:pPr algn="ctr"/>
            <a:r>
              <a:rPr lang="en-US" sz="4800" dirty="0"/>
              <a:t>How to cancel your booking</a:t>
            </a:r>
            <a:endParaRPr lang="en-SG" sz="4800" dirty="0"/>
          </a:p>
        </p:txBody>
      </p:sp>
    </p:spTree>
    <p:extLst>
      <p:ext uri="{BB962C8B-B14F-4D97-AF65-F5344CB8AC3E}">
        <p14:creationId xmlns:p14="http://schemas.microsoft.com/office/powerpoint/2010/main" val="233418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A6ECC9-94CD-4E58-BD0F-C51C3BA12C75}"/>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1</a:t>
            </a:r>
            <a:endParaRPr lang="en-SG" sz="3200" dirty="0">
              <a:latin typeface="Amasis MT Pro Black" panose="02040A04050005020304" pitchFamily="18" charset="0"/>
            </a:endParaRPr>
          </a:p>
        </p:txBody>
      </p:sp>
      <p:sp>
        <p:nvSpPr>
          <p:cNvPr id="3" name="TextBox 2">
            <a:extLst>
              <a:ext uri="{FF2B5EF4-FFF2-40B4-BE49-F238E27FC236}">
                <a16:creationId xmlns:a16="http://schemas.microsoft.com/office/drawing/2014/main" id="{CEEEB675-B708-444D-BF97-4EDCDC43AFBE}"/>
              </a:ext>
            </a:extLst>
          </p:cNvPr>
          <p:cNvSpPr txBox="1"/>
          <p:nvPr/>
        </p:nvSpPr>
        <p:spPr>
          <a:xfrm>
            <a:off x="0" y="584775"/>
            <a:ext cx="12801600" cy="1200329"/>
          </a:xfrm>
          <a:prstGeom prst="rect">
            <a:avLst/>
          </a:prstGeom>
          <a:noFill/>
        </p:spPr>
        <p:txBody>
          <a:bodyPr wrap="square" rtlCol="0">
            <a:spAutoFit/>
          </a:bodyPr>
          <a:lstStyle/>
          <a:p>
            <a:r>
              <a:rPr lang="en-US" sz="3600" dirty="0"/>
              <a:t>At the FLMS homepage, click on the equipment you would like to cancel under “Recent Bookings”.</a:t>
            </a:r>
          </a:p>
        </p:txBody>
      </p:sp>
      <p:grpSp>
        <p:nvGrpSpPr>
          <p:cNvPr id="8" name="Group 7">
            <a:extLst>
              <a:ext uri="{FF2B5EF4-FFF2-40B4-BE49-F238E27FC236}">
                <a16:creationId xmlns:a16="http://schemas.microsoft.com/office/drawing/2014/main" id="{75E03ED1-9782-4283-B3E0-F88346AC7882}"/>
              </a:ext>
            </a:extLst>
          </p:cNvPr>
          <p:cNvGrpSpPr/>
          <p:nvPr/>
        </p:nvGrpSpPr>
        <p:grpSpPr>
          <a:xfrm>
            <a:off x="0" y="2011681"/>
            <a:ext cx="12801600" cy="7589520"/>
            <a:chOff x="0" y="2011681"/>
            <a:chExt cx="12801600" cy="7589520"/>
          </a:xfrm>
        </p:grpSpPr>
        <p:pic>
          <p:nvPicPr>
            <p:cNvPr id="5" name="Picture 4" descr="Graphical user interface, text, application&#10;&#10;Description automatically generated">
              <a:extLst>
                <a:ext uri="{FF2B5EF4-FFF2-40B4-BE49-F238E27FC236}">
                  <a16:creationId xmlns:a16="http://schemas.microsoft.com/office/drawing/2014/main" id="{FE5BC5B3-51A6-441A-A656-F29CF23E4C29}"/>
                </a:ext>
              </a:extLst>
            </p:cNvPr>
            <p:cNvPicPr>
              <a:picLocks noChangeAspect="1"/>
            </p:cNvPicPr>
            <p:nvPr/>
          </p:nvPicPr>
          <p:blipFill rotWithShape="1">
            <a:blip r:embed="rId2">
              <a:extLst>
                <a:ext uri="{28A0092B-C50C-407E-A947-70E740481C1C}">
                  <a14:useLocalDpi xmlns:a14="http://schemas.microsoft.com/office/drawing/2010/main" val="0"/>
                </a:ext>
              </a:extLst>
            </a:blip>
            <a:srcRect t="7120" b="5033"/>
            <a:stretch/>
          </p:blipFill>
          <p:spPr>
            <a:xfrm>
              <a:off x="0" y="2011681"/>
              <a:ext cx="12801600" cy="7589520"/>
            </a:xfrm>
            <a:prstGeom prst="rect">
              <a:avLst/>
            </a:prstGeom>
          </p:spPr>
        </p:pic>
        <p:sp>
          <p:nvSpPr>
            <p:cNvPr id="6" name="Rectangle 5">
              <a:extLst>
                <a:ext uri="{FF2B5EF4-FFF2-40B4-BE49-F238E27FC236}">
                  <a16:creationId xmlns:a16="http://schemas.microsoft.com/office/drawing/2014/main" id="{FBAC68AC-9B8C-4CCA-85D9-2C95D6F15025}"/>
                </a:ext>
              </a:extLst>
            </p:cNvPr>
            <p:cNvSpPr/>
            <p:nvPr/>
          </p:nvSpPr>
          <p:spPr>
            <a:xfrm>
              <a:off x="134112" y="7242048"/>
              <a:ext cx="1577122" cy="34747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ACD7FE7B-3A1E-475F-935F-1100DB4857F3}"/>
                </a:ext>
              </a:extLst>
            </p:cNvPr>
            <p:cNvSpPr/>
            <p:nvPr/>
          </p:nvSpPr>
          <p:spPr>
            <a:xfrm rot="10800000">
              <a:off x="398634" y="7641771"/>
              <a:ext cx="1048078"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677395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01EAA-0D3A-4F09-90F6-E9ED8125EE4D}"/>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2</a:t>
            </a:r>
            <a:endParaRPr lang="en-SG" sz="3200" dirty="0">
              <a:latin typeface="Amasis MT Pro Black" panose="02040A04050005020304" pitchFamily="18" charset="0"/>
            </a:endParaRPr>
          </a:p>
        </p:txBody>
      </p:sp>
      <p:sp>
        <p:nvSpPr>
          <p:cNvPr id="3" name="TextBox 2">
            <a:extLst>
              <a:ext uri="{FF2B5EF4-FFF2-40B4-BE49-F238E27FC236}">
                <a16:creationId xmlns:a16="http://schemas.microsoft.com/office/drawing/2014/main" id="{36F98929-D307-489C-9034-9FBE0CCA7080}"/>
              </a:ext>
            </a:extLst>
          </p:cNvPr>
          <p:cNvSpPr txBox="1"/>
          <p:nvPr/>
        </p:nvSpPr>
        <p:spPr>
          <a:xfrm>
            <a:off x="0" y="584775"/>
            <a:ext cx="12801600" cy="1200329"/>
          </a:xfrm>
          <a:prstGeom prst="rect">
            <a:avLst/>
          </a:prstGeom>
          <a:noFill/>
        </p:spPr>
        <p:txBody>
          <a:bodyPr wrap="square" rtlCol="0">
            <a:spAutoFit/>
          </a:bodyPr>
          <a:lstStyle/>
          <a:p>
            <a:r>
              <a:rPr lang="en-US" sz="3600" dirty="0"/>
              <a:t>You will be directed to your booking details. Click on “Cancel” to cancel your booking schedule.</a:t>
            </a:r>
          </a:p>
        </p:txBody>
      </p:sp>
      <p:grpSp>
        <p:nvGrpSpPr>
          <p:cNvPr id="7" name="Group 6">
            <a:extLst>
              <a:ext uri="{FF2B5EF4-FFF2-40B4-BE49-F238E27FC236}">
                <a16:creationId xmlns:a16="http://schemas.microsoft.com/office/drawing/2014/main" id="{D9DFE876-F511-4887-8776-3B9EF2C7F999}"/>
              </a:ext>
            </a:extLst>
          </p:cNvPr>
          <p:cNvGrpSpPr/>
          <p:nvPr/>
        </p:nvGrpSpPr>
        <p:grpSpPr>
          <a:xfrm>
            <a:off x="0" y="1894114"/>
            <a:ext cx="12801600" cy="7249886"/>
            <a:chOff x="0" y="1894114"/>
            <a:chExt cx="12801600" cy="7249886"/>
          </a:xfrm>
        </p:grpSpPr>
        <p:pic>
          <p:nvPicPr>
            <p:cNvPr id="5" name="Picture 4" descr="Graphical user interface, application&#10;&#10;Description automatically generated">
              <a:extLst>
                <a:ext uri="{FF2B5EF4-FFF2-40B4-BE49-F238E27FC236}">
                  <a16:creationId xmlns:a16="http://schemas.microsoft.com/office/drawing/2014/main" id="{C005BD52-213A-464A-B244-9B444D9280DB}"/>
                </a:ext>
              </a:extLst>
            </p:cNvPr>
            <p:cNvPicPr>
              <a:picLocks noChangeAspect="1"/>
            </p:cNvPicPr>
            <p:nvPr/>
          </p:nvPicPr>
          <p:blipFill rotWithShape="1">
            <a:blip r:embed="rId2">
              <a:extLst>
                <a:ext uri="{28A0092B-C50C-407E-A947-70E740481C1C}">
                  <a14:useLocalDpi xmlns:a14="http://schemas.microsoft.com/office/drawing/2010/main" val="0"/>
                </a:ext>
              </a:extLst>
            </a:blip>
            <a:srcRect t="8124" b="4920"/>
            <a:stretch/>
          </p:blipFill>
          <p:spPr>
            <a:xfrm>
              <a:off x="0" y="1894114"/>
              <a:ext cx="12801600" cy="7249886"/>
            </a:xfrm>
            <a:prstGeom prst="rect">
              <a:avLst/>
            </a:prstGeom>
          </p:spPr>
        </p:pic>
        <p:sp>
          <p:nvSpPr>
            <p:cNvPr id="6" name="Rectangle 5">
              <a:extLst>
                <a:ext uri="{FF2B5EF4-FFF2-40B4-BE49-F238E27FC236}">
                  <a16:creationId xmlns:a16="http://schemas.microsoft.com/office/drawing/2014/main" id="{ECF90059-CDD1-4C30-9F99-C5463852C4D1}"/>
                </a:ext>
              </a:extLst>
            </p:cNvPr>
            <p:cNvSpPr/>
            <p:nvPr/>
          </p:nvSpPr>
          <p:spPr>
            <a:xfrm>
              <a:off x="762001" y="3133344"/>
              <a:ext cx="719327" cy="633983"/>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8" name="Arrow: Down 7">
            <a:extLst>
              <a:ext uri="{FF2B5EF4-FFF2-40B4-BE49-F238E27FC236}">
                <a16:creationId xmlns:a16="http://schemas.microsoft.com/office/drawing/2014/main" id="{DAE912C2-759C-43F0-9398-E89FF2C0113F}"/>
              </a:ext>
            </a:extLst>
          </p:cNvPr>
          <p:cNvSpPr/>
          <p:nvPr/>
        </p:nvSpPr>
        <p:spPr>
          <a:xfrm rot="5400000">
            <a:off x="2121191" y="2470621"/>
            <a:ext cx="1048078" cy="195942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62874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29F0C-F655-489B-8C6E-AC038D710B1B}"/>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2</a:t>
            </a:r>
            <a:endParaRPr lang="en-SG" sz="3200" dirty="0">
              <a:latin typeface="Amasis MT Pro Black" panose="02040A04050005020304" pitchFamily="18" charset="0"/>
            </a:endParaRPr>
          </a:p>
        </p:txBody>
      </p:sp>
      <p:sp>
        <p:nvSpPr>
          <p:cNvPr id="3" name="TextBox 2">
            <a:extLst>
              <a:ext uri="{FF2B5EF4-FFF2-40B4-BE49-F238E27FC236}">
                <a16:creationId xmlns:a16="http://schemas.microsoft.com/office/drawing/2014/main" id="{76C8F5A1-AD49-4600-B843-653AE5FB2407}"/>
              </a:ext>
            </a:extLst>
          </p:cNvPr>
          <p:cNvSpPr txBox="1"/>
          <p:nvPr/>
        </p:nvSpPr>
        <p:spPr>
          <a:xfrm>
            <a:off x="0" y="584775"/>
            <a:ext cx="12801600" cy="1200329"/>
          </a:xfrm>
          <a:prstGeom prst="rect">
            <a:avLst/>
          </a:prstGeom>
          <a:noFill/>
        </p:spPr>
        <p:txBody>
          <a:bodyPr wrap="square" rtlCol="0">
            <a:spAutoFit/>
          </a:bodyPr>
          <a:lstStyle/>
          <a:p>
            <a:r>
              <a:rPr lang="en-US" sz="3600" dirty="0"/>
              <a:t>A pop-up will appear asking for confirmation. Click “OK” to confirm your cancellation.</a:t>
            </a:r>
          </a:p>
        </p:txBody>
      </p:sp>
      <p:grpSp>
        <p:nvGrpSpPr>
          <p:cNvPr id="8" name="Group 7">
            <a:extLst>
              <a:ext uri="{FF2B5EF4-FFF2-40B4-BE49-F238E27FC236}">
                <a16:creationId xmlns:a16="http://schemas.microsoft.com/office/drawing/2014/main" id="{C07D7C8C-5CFE-441C-A646-963796DF3FFE}"/>
              </a:ext>
            </a:extLst>
          </p:cNvPr>
          <p:cNvGrpSpPr/>
          <p:nvPr/>
        </p:nvGrpSpPr>
        <p:grpSpPr>
          <a:xfrm>
            <a:off x="0" y="1920239"/>
            <a:ext cx="12801600" cy="7210697"/>
            <a:chOff x="0" y="2547257"/>
            <a:chExt cx="12801600" cy="6831874"/>
          </a:xfrm>
        </p:grpSpPr>
        <p:pic>
          <p:nvPicPr>
            <p:cNvPr id="5" name="Picture 4" descr="Graphical user interface, application&#10;&#10;Description automatically generated">
              <a:extLst>
                <a:ext uri="{FF2B5EF4-FFF2-40B4-BE49-F238E27FC236}">
                  <a16:creationId xmlns:a16="http://schemas.microsoft.com/office/drawing/2014/main" id="{EBEA6A92-4CD6-4A92-80C2-D3F927638E71}"/>
                </a:ext>
              </a:extLst>
            </p:cNvPr>
            <p:cNvPicPr>
              <a:picLocks noChangeAspect="1"/>
            </p:cNvPicPr>
            <p:nvPr/>
          </p:nvPicPr>
          <p:blipFill rotWithShape="1">
            <a:blip r:embed="rId2">
              <a:extLst>
                <a:ext uri="{28A0092B-C50C-407E-A947-70E740481C1C}">
                  <a14:useLocalDpi xmlns:a14="http://schemas.microsoft.com/office/drawing/2010/main" val="0"/>
                </a:ext>
              </a:extLst>
            </a:blip>
            <a:srcRect t="7342" b="5220"/>
            <a:stretch/>
          </p:blipFill>
          <p:spPr>
            <a:xfrm>
              <a:off x="0" y="2547257"/>
              <a:ext cx="12801600" cy="6831874"/>
            </a:xfrm>
            <a:prstGeom prst="rect">
              <a:avLst/>
            </a:prstGeom>
          </p:spPr>
        </p:pic>
        <p:sp>
          <p:nvSpPr>
            <p:cNvPr id="6" name="Rectangle 5">
              <a:extLst>
                <a:ext uri="{FF2B5EF4-FFF2-40B4-BE49-F238E27FC236}">
                  <a16:creationId xmlns:a16="http://schemas.microsoft.com/office/drawing/2014/main" id="{D8CFDEAA-5032-43CF-A876-F74618D149CF}"/>
                </a:ext>
              </a:extLst>
            </p:cNvPr>
            <p:cNvSpPr/>
            <p:nvPr/>
          </p:nvSpPr>
          <p:spPr>
            <a:xfrm>
              <a:off x="6844937" y="3291840"/>
              <a:ext cx="692332" cy="35269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C20108D0-781D-4C3A-ADB4-4526A4A27596}"/>
                </a:ext>
              </a:extLst>
            </p:cNvPr>
            <p:cNvSpPr/>
            <p:nvPr/>
          </p:nvSpPr>
          <p:spPr>
            <a:xfrm rot="10800000">
              <a:off x="6667064" y="3794760"/>
              <a:ext cx="1048078"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61925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400203-A16D-4F4B-B466-5A898DDC7383}"/>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1</a:t>
            </a:r>
            <a:endParaRPr lang="en-SG" sz="3200" dirty="0">
              <a:latin typeface="Amasis MT Pro Black" panose="02040A04050005020304" pitchFamily="18" charset="0"/>
            </a:endParaRPr>
          </a:p>
        </p:txBody>
      </p:sp>
      <p:sp>
        <p:nvSpPr>
          <p:cNvPr id="3" name="TextBox 2">
            <a:extLst>
              <a:ext uri="{FF2B5EF4-FFF2-40B4-BE49-F238E27FC236}">
                <a16:creationId xmlns:a16="http://schemas.microsoft.com/office/drawing/2014/main" id="{14294F07-C270-4F08-988A-43F0087F9346}"/>
              </a:ext>
            </a:extLst>
          </p:cNvPr>
          <p:cNvSpPr txBox="1"/>
          <p:nvPr/>
        </p:nvSpPr>
        <p:spPr>
          <a:xfrm>
            <a:off x="0" y="785510"/>
            <a:ext cx="12801600" cy="1200329"/>
          </a:xfrm>
          <a:prstGeom prst="rect">
            <a:avLst/>
          </a:prstGeom>
          <a:noFill/>
        </p:spPr>
        <p:txBody>
          <a:bodyPr wrap="square" rtlCol="0">
            <a:spAutoFit/>
          </a:bodyPr>
          <a:lstStyle/>
          <a:p>
            <a:r>
              <a:rPr lang="en-US" sz="3600" dirty="0"/>
              <a:t>Go to </a:t>
            </a:r>
            <a:r>
              <a:rPr lang="en-US" sz="3600" dirty="0">
                <a:hlinkClick r:id="rId2"/>
              </a:rPr>
              <a:t>FabLab Management System</a:t>
            </a:r>
            <a:r>
              <a:rPr lang="en-US" sz="3600" dirty="0"/>
              <a:t> and log in with your iChat account.</a:t>
            </a:r>
            <a:endParaRPr lang="en-SG" sz="3600" dirty="0"/>
          </a:p>
        </p:txBody>
      </p:sp>
      <p:grpSp>
        <p:nvGrpSpPr>
          <p:cNvPr id="4" name="Group 3">
            <a:extLst>
              <a:ext uri="{FF2B5EF4-FFF2-40B4-BE49-F238E27FC236}">
                <a16:creationId xmlns:a16="http://schemas.microsoft.com/office/drawing/2014/main" id="{D63F060F-767F-4D85-82CD-F4DA76D8CE6C}"/>
              </a:ext>
            </a:extLst>
          </p:cNvPr>
          <p:cNvGrpSpPr/>
          <p:nvPr/>
        </p:nvGrpSpPr>
        <p:grpSpPr>
          <a:xfrm>
            <a:off x="0" y="2186574"/>
            <a:ext cx="12801600" cy="6257109"/>
            <a:chOff x="0" y="2186574"/>
            <a:chExt cx="12801600" cy="6257109"/>
          </a:xfrm>
        </p:grpSpPr>
        <p:grpSp>
          <p:nvGrpSpPr>
            <p:cNvPr id="7" name="Group 6">
              <a:extLst>
                <a:ext uri="{FF2B5EF4-FFF2-40B4-BE49-F238E27FC236}">
                  <a16:creationId xmlns:a16="http://schemas.microsoft.com/office/drawing/2014/main" id="{DB7BF611-5891-4881-96FC-4F263D6544A1}"/>
                </a:ext>
              </a:extLst>
            </p:cNvPr>
            <p:cNvGrpSpPr/>
            <p:nvPr/>
          </p:nvGrpSpPr>
          <p:grpSpPr>
            <a:xfrm>
              <a:off x="0" y="2186574"/>
              <a:ext cx="12801600" cy="6257109"/>
              <a:chOff x="0" y="2142308"/>
              <a:chExt cx="12801600" cy="6257109"/>
            </a:xfrm>
          </p:grpSpPr>
          <p:pic>
            <p:nvPicPr>
              <p:cNvPr id="5" name="Picture 4" descr="Graphical user interface, website&#10;&#10;Description automatically generated">
                <a:extLst>
                  <a:ext uri="{FF2B5EF4-FFF2-40B4-BE49-F238E27FC236}">
                    <a16:creationId xmlns:a16="http://schemas.microsoft.com/office/drawing/2014/main" id="{BB3E06C6-C03E-414E-9D6F-C0BCA8BBC094}"/>
                  </a:ext>
                </a:extLst>
              </p:cNvPr>
              <p:cNvPicPr>
                <a:picLocks noChangeAspect="1"/>
              </p:cNvPicPr>
              <p:nvPr/>
            </p:nvPicPr>
            <p:blipFill rotWithShape="1">
              <a:blip r:embed="rId3">
                <a:extLst>
                  <a:ext uri="{28A0092B-C50C-407E-A947-70E740481C1C}">
                    <a14:useLocalDpi xmlns:a14="http://schemas.microsoft.com/office/drawing/2010/main" val="0"/>
                  </a:ext>
                </a:extLst>
              </a:blip>
              <a:srcRect t="7955" b="5152"/>
              <a:stretch/>
            </p:blipFill>
            <p:spPr>
              <a:xfrm>
                <a:off x="0" y="2142308"/>
                <a:ext cx="12801600" cy="6257109"/>
              </a:xfrm>
              <a:prstGeom prst="rect">
                <a:avLst/>
              </a:prstGeom>
            </p:spPr>
          </p:pic>
          <p:sp>
            <p:nvSpPr>
              <p:cNvPr id="6" name="Rectangle 5">
                <a:extLst>
                  <a:ext uri="{FF2B5EF4-FFF2-40B4-BE49-F238E27FC236}">
                    <a16:creationId xmlns:a16="http://schemas.microsoft.com/office/drawing/2014/main" id="{B2107BB1-2662-4993-94FB-A84B9B8B4583}"/>
                  </a:ext>
                </a:extLst>
              </p:cNvPr>
              <p:cNvSpPr/>
              <p:nvPr/>
            </p:nvSpPr>
            <p:spPr>
              <a:xfrm>
                <a:off x="8164286" y="4402183"/>
                <a:ext cx="1449977" cy="39841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9" name="Arrow: Down 8">
              <a:extLst>
                <a:ext uri="{FF2B5EF4-FFF2-40B4-BE49-F238E27FC236}">
                  <a16:creationId xmlns:a16="http://schemas.microsoft.com/office/drawing/2014/main" id="{E73BF178-8CBA-40CB-98A7-A3484E590DE7}"/>
                </a:ext>
              </a:extLst>
            </p:cNvPr>
            <p:cNvSpPr/>
            <p:nvPr/>
          </p:nvSpPr>
          <p:spPr>
            <a:xfrm rot="5400000">
              <a:off x="9810207" y="4014363"/>
              <a:ext cx="1214844" cy="126258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839683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B8D9AB-5E2D-4B49-8484-FCC0DED3A00A}"/>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3</a:t>
            </a:r>
            <a:endParaRPr lang="en-SG" sz="3200" dirty="0">
              <a:latin typeface="Amasis MT Pro Black" panose="02040A04050005020304" pitchFamily="18" charset="0"/>
            </a:endParaRPr>
          </a:p>
        </p:txBody>
      </p:sp>
      <p:sp>
        <p:nvSpPr>
          <p:cNvPr id="3" name="TextBox 2">
            <a:extLst>
              <a:ext uri="{FF2B5EF4-FFF2-40B4-BE49-F238E27FC236}">
                <a16:creationId xmlns:a16="http://schemas.microsoft.com/office/drawing/2014/main" id="{9F1C2DA8-FE2C-45CE-B04B-A2DFEB9A74C0}"/>
              </a:ext>
            </a:extLst>
          </p:cNvPr>
          <p:cNvSpPr txBox="1"/>
          <p:nvPr/>
        </p:nvSpPr>
        <p:spPr>
          <a:xfrm>
            <a:off x="0" y="584775"/>
            <a:ext cx="12801600" cy="1200329"/>
          </a:xfrm>
          <a:prstGeom prst="rect">
            <a:avLst/>
          </a:prstGeom>
          <a:noFill/>
        </p:spPr>
        <p:txBody>
          <a:bodyPr wrap="square" rtlCol="0">
            <a:spAutoFit/>
          </a:bodyPr>
          <a:lstStyle/>
          <a:p>
            <a:r>
              <a:rPr lang="en-US" sz="3600" dirty="0"/>
              <a:t>Now if you look at the home page, the schedule will disappear and it will show “No Upcoming Bookings”.</a:t>
            </a:r>
          </a:p>
        </p:txBody>
      </p:sp>
      <p:grpSp>
        <p:nvGrpSpPr>
          <p:cNvPr id="8" name="Group 7">
            <a:extLst>
              <a:ext uri="{FF2B5EF4-FFF2-40B4-BE49-F238E27FC236}">
                <a16:creationId xmlns:a16="http://schemas.microsoft.com/office/drawing/2014/main" id="{4A0DFE70-91E4-4953-89EB-C9558BAC8F69}"/>
              </a:ext>
            </a:extLst>
          </p:cNvPr>
          <p:cNvGrpSpPr/>
          <p:nvPr/>
        </p:nvGrpSpPr>
        <p:grpSpPr>
          <a:xfrm>
            <a:off x="0" y="1977994"/>
            <a:ext cx="12801600" cy="6930875"/>
            <a:chOff x="0" y="1977994"/>
            <a:chExt cx="12801600" cy="6930875"/>
          </a:xfrm>
        </p:grpSpPr>
        <p:pic>
          <p:nvPicPr>
            <p:cNvPr id="5" name="Picture 4" descr="Graphical user interface, text, application&#10;&#10;Description automatically generated">
              <a:extLst>
                <a:ext uri="{FF2B5EF4-FFF2-40B4-BE49-F238E27FC236}">
                  <a16:creationId xmlns:a16="http://schemas.microsoft.com/office/drawing/2014/main" id="{C03BB131-8A4A-4A0A-9F7D-06C35C60AC5E}"/>
                </a:ext>
              </a:extLst>
            </p:cNvPr>
            <p:cNvPicPr>
              <a:picLocks noChangeAspect="1"/>
            </p:cNvPicPr>
            <p:nvPr/>
          </p:nvPicPr>
          <p:blipFill rotWithShape="1">
            <a:blip r:embed="rId2">
              <a:extLst>
                <a:ext uri="{28A0092B-C50C-407E-A947-70E740481C1C}">
                  <a14:useLocalDpi xmlns:a14="http://schemas.microsoft.com/office/drawing/2010/main" val="0"/>
                </a:ext>
              </a:extLst>
            </a:blip>
            <a:srcRect t="7419" b="5245"/>
            <a:stretch/>
          </p:blipFill>
          <p:spPr>
            <a:xfrm>
              <a:off x="0" y="1977994"/>
              <a:ext cx="12801600" cy="6930875"/>
            </a:xfrm>
            <a:prstGeom prst="rect">
              <a:avLst/>
            </a:prstGeom>
          </p:spPr>
        </p:pic>
        <p:sp>
          <p:nvSpPr>
            <p:cNvPr id="6" name="Rectangle 5">
              <a:extLst>
                <a:ext uri="{FF2B5EF4-FFF2-40B4-BE49-F238E27FC236}">
                  <a16:creationId xmlns:a16="http://schemas.microsoft.com/office/drawing/2014/main" id="{380F9977-BC44-4269-B7C6-A55EFE5DDDD6}"/>
                </a:ext>
              </a:extLst>
            </p:cNvPr>
            <p:cNvSpPr/>
            <p:nvPr/>
          </p:nvSpPr>
          <p:spPr>
            <a:xfrm>
              <a:off x="0" y="6792686"/>
              <a:ext cx="1867989" cy="27432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56EFE48C-41BE-4FCF-BB68-16996C44F46E}"/>
                </a:ext>
              </a:extLst>
            </p:cNvPr>
            <p:cNvSpPr/>
            <p:nvPr/>
          </p:nvSpPr>
          <p:spPr>
            <a:xfrm rot="10800000">
              <a:off x="409955" y="7168456"/>
              <a:ext cx="1048078" cy="125463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535082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6363EA-40FA-4B4C-890D-281A7799C8DF}"/>
              </a:ext>
            </a:extLst>
          </p:cNvPr>
          <p:cNvSpPr txBox="1"/>
          <p:nvPr/>
        </p:nvSpPr>
        <p:spPr>
          <a:xfrm>
            <a:off x="3899262" y="3969603"/>
            <a:ext cx="5003075" cy="830997"/>
          </a:xfrm>
          <a:prstGeom prst="rect">
            <a:avLst/>
          </a:prstGeom>
          <a:noFill/>
        </p:spPr>
        <p:txBody>
          <a:bodyPr wrap="square" rtlCol="0">
            <a:spAutoFit/>
          </a:bodyPr>
          <a:lstStyle/>
          <a:p>
            <a:pPr algn="ctr"/>
            <a:r>
              <a:rPr lang="en-US" sz="4800" dirty="0"/>
              <a:t>End of FLMS Guide</a:t>
            </a:r>
            <a:endParaRPr lang="en-SG" sz="4800" dirty="0"/>
          </a:p>
        </p:txBody>
      </p:sp>
    </p:spTree>
    <p:extLst>
      <p:ext uri="{BB962C8B-B14F-4D97-AF65-F5344CB8AC3E}">
        <p14:creationId xmlns:p14="http://schemas.microsoft.com/office/powerpoint/2010/main" val="3712040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071FC-BA3F-45D2-872E-B3C252C48F18}"/>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2</a:t>
            </a:r>
            <a:endParaRPr lang="en-SG" sz="3200" dirty="0">
              <a:latin typeface="Amasis MT Pro Black" panose="02040A04050005020304" pitchFamily="18" charset="0"/>
            </a:endParaRPr>
          </a:p>
        </p:txBody>
      </p:sp>
      <p:sp>
        <p:nvSpPr>
          <p:cNvPr id="3" name="TextBox 2">
            <a:extLst>
              <a:ext uri="{FF2B5EF4-FFF2-40B4-BE49-F238E27FC236}">
                <a16:creationId xmlns:a16="http://schemas.microsoft.com/office/drawing/2014/main" id="{4E1655F2-9A27-4416-B540-D54216435079}"/>
              </a:ext>
            </a:extLst>
          </p:cNvPr>
          <p:cNvSpPr txBox="1"/>
          <p:nvPr/>
        </p:nvSpPr>
        <p:spPr>
          <a:xfrm>
            <a:off x="0" y="572255"/>
            <a:ext cx="12801600" cy="1200329"/>
          </a:xfrm>
          <a:prstGeom prst="rect">
            <a:avLst/>
          </a:prstGeom>
          <a:noFill/>
        </p:spPr>
        <p:txBody>
          <a:bodyPr wrap="square" rtlCol="0">
            <a:spAutoFit/>
          </a:bodyPr>
          <a:lstStyle/>
          <a:p>
            <a:r>
              <a:rPr lang="en-US" sz="3600" dirty="0"/>
              <a:t>It will take you to the FLMS “Home” page. Click “Book Equipment” to book your equipment.</a:t>
            </a:r>
            <a:endParaRPr lang="en-SG" sz="3600" dirty="0"/>
          </a:p>
        </p:txBody>
      </p:sp>
      <p:sp>
        <p:nvSpPr>
          <p:cNvPr id="12" name="TextBox 11">
            <a:extLst>
              <a:ext uri="{FF2B5EF4-FFF2-40B4-BE49-F238E27FC236}">
                <a16:creationId xmlns:a16="http://schemas.microsoft.com/office/drawing/2014/main" id="{90D3C67A-DBBC-4A76-872A-6C05EAD315CD}"/>
              </a:ext>
            </a:extLst>
          </p:cNvPr>
          <p:cNvSpPr txBox="1"/>
          <p:nvPr/>
        </p:nvSpPr>
        <p:spPr>
          <a:xfrm>
            <a:off x="10793185" y="1449418"/>
            <a:ext cx="1871255" cy="646331"/>
          </a:xfrm>
          <a:prstGeom prst="rect">
            <a:avLst/>
          </a:prstGeom>
          <a:noFill/>
          <a:ln>
            <a:solidFill>
              <a:srgbClr val="FF0000"/>
            </a:solidFill>
            <a:prstDash val="dashDot"/>
          </a:ln>
        </p:spPr>
        <p:txBody>
          <a:bodyPr wrap="square" rtlCol="0">
            <a:spAutoFit/>
          </a:bodyPr>
          <a:lstStyle/>
          <a:p>
            <a:pPr algn="ctr"/>
            <a:r>
              <a:rPr lang="en-US" dirty="0"/>
              <a:t>Your name will </a:t>
            </a:r>
          </a:p>
          <a:p>
            <a:pPr algn="ctr"/>
            <a:r>
              <a:rPr lang="en-US" dirty="0"/>
              <a:t>appear here.</a:t>
            </a:r>
            <a:endParaRPr lang="en-SG" dirty="0"/>
          </a:p>
        </p:txBody>
      </p:sp>
      <p:grpSp>
        <p:nvGrpSpPr>
          <p:cNvPr id="23" name="Group 22">
            <a:extLst>
              <a:ext uri="{FF2B5EF4-FFF2-40B4-BE49-F238E27FC236}">
                <a16:creationId xmlns:a16="http://schemas.microsoft.com/office/drawing/2014/main" id="{F31A12A4-6404-4886-87CC-567DA1E8A9EE}"/>
              </a:ext>
            </a:extLst>
          </p:cNvPr>
          <p:cNvGrpSpPr/>
          <p:nvPr/>
        </p:nvGrpSpPr>
        <p:grpSpPr>
          <a:xfrm>
            <a:off x="0" y="2095749"/>
            <a:ext cx="12801600" cy="7281782"/>
            <a:chOff x="0" y="2095749"/>
            <a:chExt cx="12801600" cy="7281782"/>
          </a:xfrm>
        </p:grpSpPr>
        <p:pic>
          <p:nvPicPr>
            <p:cNvPr id="5" name="Picture 4" descr="Graphical user interface, text, application&#10;&#10;Description automatically generated">
              <a:extLst>
                <a:ext uri="{FF2B5EF4-FFF2-40B4-BE49-F238E27FC236}">
                  <a16:creationId xmlns:a16="http://schemas.microsoft.com/office/drawing/2014/main" id="{529C730A-9034-46FF-A408-1516EA9E8BD2}"/>
                </a:ext>
              </a:extLst>
            </p:cNvPr>
            <p:cNvPicPr>
              <a:picLocks noChangeAspect="1"/>
            </p:cNvPicPr>
            <p:nvPr/>
          </p:nvPicPr>
          <p:blipFill rotWithShape="1">
            <a:blip r:embed="rId2">
              <a:extLst>
                <a:ext uri="{28A0092B-C50C-407E-A947-70E740481C1C}">
                  <a14:useLocalDpi xmlns:a14="http://schemas.microsoft.com/office/drawing/2010/main" val="0"/>
                </a:ext>
              </a:extLst>
            </a:blip>
            <a:srcRect t="7910" b="4469"/>
            <a:stretch/>
          </p:blipFill>
          <p:spPr>
            <a:xfrm>
              <a:off x="0" y="2390502"/>
              <a:ext cx="12801600" cy="6987029"/>
            </a:xfrm>
            <a:prstGeom prst="rect">
              <a:avLst/>
            </a:prstGeom>
          </p:spPr>
        </p:pic>
        <p:sp>
          <p:nvSpPr>
            <p:cNvPr id="7" name="Rectangle 6">
              <a:extLst>
                <a:ext uri="{FF2B5EF4-FFF2-40B4-BE49-F238E27FC236}">
                  <a16:creationId xmlns:a16="http://schemas.microsoft.com/office/drawing/2014/main" id="{3D621B76-95FD-4D34-A127-120BDE7E128A}"/>
                </a:ext>
              </a:extLst>
            </p:cNvPr>
            <p:cNvSpPr/>
            <p:nvPr/>
          </p:nvSpPr>
          <p:spPr>
            <a:xfrm>
              <a:off x="10972800" y="2420533"/>
              <a:ext cx="1691640" cy="3772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Rectangle 7">
              <a:extLst>
                <a:ext uri="{FF2B5EF4-FFF2-40B4-BE49-F238E27FC236}">
                  <a16:creationId xmlns:a16="http://schemas.microsoft.com/office/drawing/2014/main" id="{AAAFD4CC-B45A-47E1-9A83-3584EA70AA4A}"/>
                </a:ext>
              </a:extLst>
            </p:cNvPr>
            <p:cNvSpPr/>
            <p:nvPr/>
          </p:nvSpPr>
          <p:spPr>
            <a:xfrm>
              <a:off x="5355771" y="4036423"/>
              <a:ext cx="1658983" cy="43107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697DC0F5-DA42-4107-81E1-DF7197558EE3}"/>
                </a:ext>
              </a:extLst>
            </p:cNvPr>
            <p:cNvCxnSpPr>
              <a:cxnSpLocks/>
              <a:stCxn id="7" idx="0"/>
              <a:endCxn id="12" idx="2"/>
            </p:cNvCxnSpPr>
            <p:nvPr/>
          </p:nvCxnSpPr>
          <p:spPr>
            <a:xfrm flipH="1" flipV="1">
              <a:off x="11728813" y="2095749"/>
              <a:ext cx="89807" cy="3247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Arrow: Down 10">
            <a:extLst>
              <a:ext uri="{FF2B5EF4-FFF2-40B4-BE49-F238E27FC236}">
                <a16:creationId xmlns:a16="http://schemas.microsoft.com/office/drawing/2014/main" id="{82703004-5428-42E6-8295-829FF8995D23}"/>
              </a:ext>
            </a:extLst>
          </p:cNvPr>
          <p:cNvSpPr/>
          <p:nvPr/>
        </p:nvSpPr>
        <p:spPr>
          <a:xfrm>
            <a:off x="5577840" y="2661668"/>
            <a:ext cx="1214844" cy="126258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8845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D61E58-9599-4F4D-ADEC-7CB7FF7D1D18}"/>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3</a:t>
            </a:r>
            <a:endParaRPr lang="en-SG" sz="3200" dirty="0">
              <a:latin typeface="Amasis MT Pro Black" panose="02040A04050005020304" pitchFamily="18" charset="0"/>
            </a:endParaRPr>
          </a:p>
        </p:txBody>
      </p:sp>
      <p:sp>
        <p:nvSpPr>
          <p:cNvPr id="3" name="TextBox 2">
            <a:extLst>
              <a:ext uri="{FF2B5EF4-FFF2-40B4-BE49-F238E27FC236}">
                <a16:creationId xmlns:a16="http://schemas.microsoft.com/office/drawing/2014/main" id="{3CB11AE3-FADE-4F62-8622-C58AEDD89395}"/>
              </a:ext>
            </a:extLst>
          </p:cNvPr>
          <p:cNvSpPr txBox="1"/>
          <p:nvPr/>
        </p:nvSpPr>
        <p:spPr>
          <a:xfrm>
            <a:off x="0" y="572255"/>
            <a:ext cx="12801600" cy="2308324"/>
          </a:xfrm>
          <a:prstGeom prst="rect">
            <a:avLst/>
          </a:prstGeom>
          <a:noFill/>
        </p:spPr>
        <p:txBody>
          <a:bodyPr wrap="square" rtlCol="0">
            <a:spAutoFit/>
          </a:bodyPr>
          <a:lstStyle/>
          <a:p>
            <a:r>
              <a:rPr lang="en-US" sz="3600" dirty="0"/>
              <a:t>Choose the equipment from the facility you desire. Take note of the location of the equipment. You can see it in the description of the equipment. After making sure of the equipment and location, click “Book”.</a:t>
            </a:r>
            <a:endParaRPr lang="en-SG" sz="3600" dirty="0"/>
          </a:p>
        </p:txBody>
      </p:sp>
      <p:grpSp>
        <p:nvGrpSpPr>
          <p:cNvPr id="4" name="Group 3">
            <a:extLst>
              <a:ext uri="{FF2B5EF4-FFF2-40B4-BE49-F238E27FC236}">
                <a16:creationId xmlns:a16="http://schemas.microsoft.com/office/drawing/2014/main" id="{BA3A2503-E7FB-499C-A5D0-86F0C3E50B7E}"/>
              </a:ext>
            </a:extLst>
          </p:cNvPr>
          <p:cNvGrpSpPr/>
          <p:nvPr/>
        </p:nvGrpSpPr>
        <p:grpSpPr>
          <a:xfrm>
            <a:off x="0" y="2880579"/>
            <a:ext cx="12801600" cy="6234947"/>
            <a:chOff x="0" y="2880579"/>
            <a:chExt cx="12801600" cy="6234947"/>
          </a:xfrm>
        </p:grpSpPr>
        <p:grpSp>
          <p:nvGrpSpPr>
            <p:cNvPr id="11" name="Group 10">
              <a:extLst>
                <a:ext uri="{FF2B5EF4-FFF2-40B4-BE49-F238E27FC236}">
                  <a16:creationId xmlns:a16="http://schemas.microsoft.com/office/drawing/2014/main" id="{22FA87A4-A248-4CD2-9C54-BF2050E8D564}"/>
                </a:ext>
              </a:extLst>
            </p:cNvPr>
            <p:cNvGrpSpPr/>
            <p:nvPr/>
          </p:nvGrpSpPr>
          <p:grpSpPr>
            <a:xfrm>
              <a:off x="0" y="2880579"/>
              <a:ext cx="12801600" cy="6234947"/>
              <a:chOff x="0" y="2326581"/>
              <a:chExt cx="12801600" cy="6234947"/>
            </a:xfrm>
          </p:grpSpPr>
          <p:grpSp>
            <p:nvGrpSpPr>
              <p:cNvPr id="7" name="Group 6">
                <a:extLst>
                  <a:ext uri="{FF2B5EF4-FFF2-40B4-BE49-F238E27FC236}">
                    <a16:creationId xmlns:a16="http://schemas.microsoft.com/office/drawing/2014/main" id="{7EEA4BED-D92E-407F-84F6-BD49DB25D336}"/>
                  </a:ext>
                </a:extLst>
              </p:cNvPr>
              <p:cNvGrpSpPr/>
              <p:nvPr/>
            </p:nvGrpSpPr>
            <p:grpSpPr>
              <a:xfrm>
                <a:off x="0" y="2326581"/>
                <a:ext cx="12801600" cy="6234947"/>
                <a:chOff x="0" y="1772584"/>
                <a:chExt cx="12801600" cy="6234947"/>
              </a:xfrm>
            </p:grpSpPr>
            <p:pic>
              <p:nvPicPr>
                <p:cNvPr id="5" name="Picture 4" descr="Graphical user interface, text, application, email&#10;&#10;Description automatically generated">
                  <a:extLst>
                    <a:ext uri="{FF2B5EF4-FFF2-40B4-BE49-F238E27FC236}">
                      <a16:creationId xmlns:a16="http://schemas.microsoft.com/office/drawing/2014/main" id="{F622F88A-F27B-4871-8EFC-EE2B299739FB}"/>
                    </a:ext>
                  </a:extLst>
                </p:cNvPr>
                <p:cNvPicPr>
                  <a:picLocks noChangeAspect="1"/>
                </p:cNvPicPr>
                <p:nvPr/>
              </p:nvPicPr>
              <p:blipFill rotWithShape="1">
                <a:blip r:embed="rId2">
                  <a:extLst>
                    <a:ext uri="{28A0092B-C50C-407E-A947-70E740481C1C}">
                      <a14:useLocalDpi xmlns:a14="http://schemas.microsoft.com/office/drawing/2010/main" val="0"/>
                    </a:ext>
                  </a:extLst>
                </a:blip>
                <a:srcRect t="7949" b="5464"/>
                <a:stretch/>
              </p:blipFill>
              <p:spPr>
                <a:xfrm>
                  <a:off x="0" y="1772584"/>
                  <a:ext cx="12801600" cy="6234947"/>
                </a:xfrm>
                <a:prstGeom prst="rect">
                  <a:avLst/>
                </a:prstGeom>
              </p:spPr>
            </p:pic>
            <p:sp>
              <p:nvSpPr>
                <p:cNvPr id="6" name="Rectangle 5">
                  <a:extLst>
                    <a:ext uri="{FF2B5EF4-FFF2-40B4-BE49-F238E27FC236}">
                      <a16:creationId xmlns:a16="http://schemas.microsoft.com/office/drawing/2014/main" id="{1772EC7C-63EA-4DF7-A8A3-B4D1D5546537}"/>
                    </a:ext>
                  </a:extLst>
                </p:cNvPr>
                <p:cNvSpPr/>
                <p:nvPr/>
              </p:nvSpPr>
              <p:spPr>
                <a:xfrm>
                  <a:off x="10985863" y="1772584"/>
                  <a:ext cx="1554480" cy="35666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9" name="Rectangle 8">
                <a:extLst>
                  <a:ext uri="{FF2B5EF4-FFF2-40B4-BE49-F238E27FC236}">
                    <a16:creationId xmlns:a16="http://schemas.microsoft.com/office/drawing/2014/main" id="{91B84648-49AB-4094-9D80-2044C51995F8}"/>
                  </a:ext>
                </a:extLst>
              </p:cNvPr>
              <p:cNvSpPr/>
              <p:nvPr/>
            </p:nvSpPr>
            <p:spPr>
              <a:xfrm>
                <a:off x="3494314" y="5221985"/>
                <a:ext cx="1547949" cy="17297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F7D5067A-CDD4-40D2-9747-9D389228979F}"/>
                  </a:ext>
                </a:extLst>
              </p:cNvPr>
              <p:cNvSpPr/>
              <p:nvPr/>
            </p:nvSpPr>
            <p:spPr>
              <a:xfrm>
                <a:off x="3494314" y="7744205"/>
                <a:ext cx="2174966" cy="17297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3" name="Arrow: Down 12">
              <a:extLst>
                <a:ext uri="{FF2B5EF4-FFF2-40B4-BE49-F238E27FC236}">
                  <a16:creationId xmlns:a16="http://schemas.microsoft.com/office/drawing/2014/main" id="{EC96FA62-9286-4A64-B386-962E10A59C3E}"/>
                </a:ext>
              </a:extLst>
            </p:cNvPr>
            <p:cNvSpPr/>
            <p:nvPr/>
          </p:nvSpPr>
          <p:spPr>
            <a:xfrm rot="5400000">
              <a:off x="6495507" y="4837765"/>
              <a:ext cx="352697" cy="217496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Arrow: Down 13">
              <a:extLst>
                <a:ext uri="{FF2B5EF4-FFF2-40B4-BE49-F238E27FC236}">
                  <a16:creationId xmlns:a16="http://schemas.microsoft.com/office/drawing/2014/main" id="{C620231C-E749-4988-9D65-FA3861787A10}"/>
                </a:ext>
              </a:extLst>
            </p:cNvPr>
            <p:cNvSpPr/>
            <p:nvPr/>
          </p:nvSpPr>
          <p:spPr>
            <a:xfrm rot="5400000">
              <a:off x="6739348" y="7297207"/>
              <a:ext cx="352697" cy="217496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854953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DD360C-47EC-4ED4-BA27-03F4C1B7DB0A}"/>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4</a:t>
            </a:r>
            <a:endParaRPr lang="en-SG" sz="3200" dirty="0">
              <a:latin typeface="Amasis MT Pro Black" panose="02040A04050005020304" pitchFamily="18" charset="0"/>
            </a:endParaRPr>
          </a:p>
        </p:txBody>
      </p:sp>
      <p:sp>
        <p:nvSpPr>
          <p:cNvPr id="4" name="TextBox 3">
            <a:extLst>
              <a:ext uri="{FF2B5EF4-FFF2-40B4-BE49-F238E27FC236}">
                <a16:creationId xmlns:a16="http://schemas.microsoft.com/office/drawing/2014/main" id="{1049A9FD-0562-4A3C-9548-E036A86AE46F}"/>
              </a:ext>
            </a:extLst>
          </p:cNvPr>
          <p:cNvSpPr txBox="1"/>
          <p:nvPr/>
        </p:nvSpPr>
        <p:spPr>
          <a:xfrm>
            <a:off x="0" y="572255"/>
            <a:ext cx="12801600" cy="2862322"/>
          </a:xfrm>
          <a:prstGeom prst="rect">
            <a:avLst/>
          </a:prstGeom>
          <a:noFill/>
        </p:spPr>
        <p:txBody>
          <a:bodyPr wrap="square" rtlCol="0">
            <a:spAutoFit/>
          </a:bodyPr>
          <a:lstStyle/>
          <a:p>
            <a:r>
              <a:rPr lang="en-US" sz="3600" dirty="0"/>
              <a:t>Choose the date and time. Take note of the max duration you can use the equipment. Choose the equipment number you would like to use and choose the available time slot. If you are satisfied with you selection, click “Confirm Selected Slots” to confirm your booking.</a:t>
            </a:r>
            <a:endParaRPr lang="en-SG" sz="3600" dirty="0"/>
          </a:p>
        </p:txBody>
      </p:sp>
      <p:grpSp>
        <p:nvGrpSpPr>
          <p:cNvPr id="6" name="Group 5">
            <a:extLst>
              <a:ext uri="{FF2B5EF4-FFF2-40B4-BE49-F238E27FC236}">
                <a16:creationId xmlns:a16="http://schemas.microsoft.com/office/drawing/2014/main" id="{3EEFB2E1-658B-4839-8A8C-A9E2CF69820A}"/>
              </a:ext>
            </a:extLst>
          </p:cNvPr>
          <p:cNvGrpSpPr/>
          <p:nvPr/>
        </p:nvGrpSpPr>
        <p:grpSpPr>
          <a:xfrm>
            <a:off x="0" y="3434576"/>
            <a:ext cx="12801600" cy="6166623"/>
            <a:chOff x="0" y="3434576"/>
            <a:chExt cx="12801600" cy="6166623"/>
          </a:xfrm>
        </p:grpSpPr>
        <p:grpSp>
          <p:nvGrpSpPr>
            <p:cNvPr id="5" name="Group 4">
              <a:extLst>
                <a:ext uri="{FF2B5EF4-FFF2-40B4-BE49-F238E27FC236}">
                  <a16:creationId xmlns:a16="http://schemas.microsoft.com/office/drawing/2014/main" id="{4DEE97E4-E7E5-4883-994E-CCE144B1EC43}"/>
                </a:ext>
              </a:extLst>
            </p:cNvPr>
            <p:cNvGrpSpPr/>
            <p:nvPr/>
          </p:nvGrpSpPr>
          <p:grpSpPr>
            <a:xfrm>
              <a:off x="0" y="3434576"/>
              <a:ext cx="12801600" cy="6166623"/>
              <a:chOff x="0" y="3434576"/>
              <a:chExt cx="12801600" cy="6166623"/>
            </a:xfrm>
          </p:grpSpPr>
          <p:grpSp>
            <p:nvGrpSpPr>
              <p:cNvPr id="12" name="Group 11">
                <a:extLst>
                  <a:ext uri="{FF2B5EF4-FFF2-40B4-BE49-F238E27FC236}">
                    <a16:creationId xmlns:a16="http://schemas.microsoft.com/office/drawing/2014/main" id="{3B14BF0B-E338-4C75-B49B-54A4CC4B7DAC}"/>
                  </a:ext>
                </a:extLst>
              </p:cNvPr>
              <p:cNvGrpSpPr/>
              <p:nvPr/>
            </p:nvGrpSpPr>
            <p:grpSpPr>
              <a:xfrm>
                <a:off x="0" y="3434576"/>
                <a:ext cx="12801600" cy="6166623"/>
                <a:chOff x="0" y="3076359"/>
                <a:chExt cx="12801600" cy="6328898"/>
              </a:xfrm>
            </p:grpSpPr>
            <p:pic>
              <p:nvPicPr>
                <p:cNvPr id="8" name="Picture 7" descr="Graphical user interface&#10;&#10;Description automatically generated with medium confidence">
                  <a:extLst>
                    <a:ext uri="{FF2B5EF4-FFF2-40B4-BE49-F238E27FC236}">
                      <a16:creationId xmlns:a16="http://schemas.microsoft.com/office/drawing/2014/main" id="{7FD45F89-8E4A-4635-8994-61685DA78DEB}"/>
                    </a:ext>
                  </a:extLst>
                </p:cNvPr>
                <p:cNvPicPr>
                  <a:picLocks noChangeAspect="1"/>
                </p:cNvPicPr>
                <p:nvPr/>
              </p:nvPicPr>
              <p:blipFill rotWithShape="1">
                <a:blip r:embed="rId2">
                  <a:extLst>
                    <a:ext uri="{28A0092B-C50C-407E-A947-70E740481C1C}">
                      <a14:useLocalDpi xmlns:a14="http://schemas.microsoft.com/office/drawing/2010/main" val="0"/>
                    </a:ext>
                  </a:extLst>
                </a:blip>
                <a:srcRect t="7177" b="4932"/>
                <a:stretch/>
              </p:blipFill>
              <p:spPr>
                <a:xfrm>
                  <a:off x="0" y="3076359"/>
                  <a:ext cx="12801600" cy="6328898"/>
                </a:xfrm>
                <a:prstGeom prst="rect">
                  <a:avLst/>
                </a:prstGeom>
              </p:spPr>
            </p:pic>
            <p:sp>
              <p:nvSpPr>
                <p:cNvPr id="9" name="Rectangle 8">
                  <a:extLst>
                    <a:ext uri="{FF2B5EF4-FFF2-40B4-BE49-F238E27FC236}">
                      <a16:creationId xmlns:a16="http://schemas.microsoft.com/office/drawing/2014/main" id="{C2ED2A00-E8C7-460D-86D3-F45F4E4E4AD0}"/>
                    </a:ext>
                  </a:extLst>
                </p:cNvPr>
                <p:cNvSpPr/>
                <p:nvPr/>
              </p:nvSpPr>
              <p:spPr>
                <a:xfrm>
                  <a:off x="2299063" y="3076359"/>
                  <a:ext cx="3971108" cy="55511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E167FAF7-664B-4F16-B5C8-6170497574BC}"/>
                    </a:ext>
                  </a:extLst>
                </p:cNvPr>
                <p:cNvSpPr/>
                <p:nvPr/>
              </p:nvSpPr>
              <p:spPr>
                <a:xfrm>
                  <a:off x="3435531" y="4643121"/>
                  <a:ext cx="2364378" cy="5551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0178B621-CDEF-4849-87D5-70B215F96874}"/>
                    </a:ext>
                  </a:extLst>
                </p:cNvPr>
                <p:cNvSpPr/>
                <p:nvPr/>
              </p:nvSpPr>
              <p:spPr>
                <a:xfrm>
                  <a:off x="10737669" y="8556171"/>
                  <a:ext cx="1645920" cy="472774"/>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 name="Rectangle 2">
                <a:extLst>
                  <a:ext uri="{FF2B5EF4-FFF2-40B4-BE49-F238E27FC236}">
                    <a16:creationId xmlns:a16="http://schemas.microsoft.com/office/drawing/2014/main" id="{6C2DD2B4-1E72-4A56-97EB-D68AC1BB0DD8}"/>
                  </a:ext>
                </a:extLst>
              </p:cNvPr>
              <p:cNvSpPr/>
              <p:nvPr/>
            </p:nvSpPr>
            <p:spPr>
              <a:xfrm>
                <a:off x="7080069" y="6753497"/>
                <a:ext cx="1593668" cy="3265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3" name="Arrow: Down 12">
              <a:extLst>
                <a:ext uri="{FF2B5EF4-FFF2-40B4-BE49-F238E27FC236}">
                  <a16:creationId xmlns:a16="http://schemas.microsoft.com/office/drawing/2014/main" id="{24A00583-FD9A-4C75-9D6D-1A5850642AC4}"/>
                </a:ext>
              </a:extLst>
            </p:cNvPr>
            <p:cNvSpPr/>
            <p:nvPr/>
          </p:nvSpPr>
          <p:spPr>
            <a:xfrm rot="16200000">
              <a:off x="9692640" y="8434585"/>
              <a:ext cx="705394"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Arrow: Down 13">
              <a:extLst>
                <a:ext uri="{FF2B5EF4-FFF2-40B4-BE49-F238E27FC236}">
                  <a16:creationId xmlns:a16="http://schemas.microsoft.com/office/drawing/2014/main" id="{ECB3EDF4-3988-4D8F-A172-2493C80F854B}"/>
                </a:ext>
              </a:extLst>
            </p:cNvPr>
            <p:cNvSpPr/>
            <p:nvPr/>
          </p:nvSpPr>
          <p:spPr>
            <a:xfrm rot="5400000">
              <a:off x="6175488" y="4558937"/>
              <a:ext cx="705394"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15F86F6-E9F0-4D99-A3B9-BA6AD355222D}"/>
                </a:ext>
              </a:extLst>
            </p:cNvPr>
            <p:cNvSpPr/>
            <p:nvPr/>
          </p:nvSpPr>
          <p:spPr>
            <a:xfrm>
              <a:off x="7524206" y="5502449"/>
              <a:ext cx="705394"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Arrow: Down 15">
              <a:extLst>
                <a:ext uri="{FF2B5EF4-FFF2-40B4-BE49-F238E27FC236}">
                  <a16:creationId xmlns:a16="http://schemas.microsoft.com/office/drawing/2014/main" id="{1C18D0BE-0310-447F-921A-D1CF46F57F90}"/>
                </a:ext>
              </a:extLst>
            </p:cNvPr>
            <p:cNvSpPr/>
            <p:nvPr/>
          </p:nvSpPr>
          <p:spPr>
            <a:xfrm rot="6911532">
              <a:off x="6605429" y="3682802"/>
              <a:ext cx="705394"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20587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4D3A0-343E-4C4A-A5BE-6DB9E868F2C3}"/>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5</a:t>
            </a:r>
            <a:endParaRPr lang="en-SG" sz="3200" dirty="0">
              <a:latin typeface="Amasis MT Pro Black" panose="02040A04050005020304" pitchFamily="18" charset="0"/>
            </a:endParaRPr>
          </a:p>
        </p:txBody>
      </p:sp>
      <p:sp>
        <p:nvSpPr>
          <p:cNvPr id="5" name="TextBox 4">
            <a:extLst>
              <a:ext uri="{FF2B5EF4-FFF2-40B4-BE49-F238E27FC236}">
                <a16:creationId xmlns:a16="http://schemas.microsoft.com/office/drawing/2014/main" id="{0C231245-47BA-4E6A-B867-8834430E3E62}"/>
              </a:ext>
            </a:extLst>
          </p:cNvPr>
          <p:cNvSpPr txBox="1"/>
          <p:nvPr/>
        </p:nvSpPr>
        <p:spPr>
          <a:xfrm>
            <a:off x="0" y="572255"/>
            <a:ext cx="12801600" cy="1200329"/>
          </a:xfrm>
          <a:prstGeom prst="rect">
            <a:avLst/>
          </a:prstGeom>
          <a:noFill/>
        </p:spPr>
        <p:txBody>
          <a:bodyPr wrap="square" rtlCol="0">
            <a:spAutoFit/>
          </a:bodyPr>
          <a:lstStyle/>
          <a:p>
            <a:r>
              <a:rPr lang="en-US" sz="3600" dirty="0"/>
              <a:t>A table will pop-up. Check your date, time and credit. After you have confirmed the details, click “Proceed to Book”.</a:t>
            </a:r>
            <a:endParaRPr lang="en-SG" sz="3600" dirty="0"/>
          </a:p>
        </p:txBody>
      </p:sp>
      <p:grpSp>
        <p:nvGrpSpPr>
          <p:cNvPr id="3" name="Group 2">
            <a:extLst>
              <a:ext uri="{FF2B5EF4-FFF2-40B4-BE49-F238E27FC236}">
                <a16:creationId xmlns:a16="http://schemas.microsoft.com/office/drawing/2014/main" id="{C5DF74A2-F4C2-472A-BFCB-ACD50D20C6B4}"/>
              </a:ext>
            </a:extLst>
          </p:cNvPr>
          <p:cNvGrpSpPr/>
          <p:nvPr/>
        </p:nvGrpSpPr>
        <p:grpSpPr>
          <a:xfrm>
            <a:off x="0" y="1985554"/>
            <a:ext cx="12801600" cy="6766560"/>
            <a:chOff x="0" y="1985554"/>
            <a:chExt cx="12801600" cy="6766560"/>
          </a:xfrm>
        </p:grpSpPr>
        <p:grpSp>
          <p:nvGrpSpPr>
            <p:cNvPr id="8" name="Group 7">
              <a:extLst>
                <a:ext uri="{FF2B5EF4-FFF2-40B4-BE49-F238E27FC236}">
                  <a16:creationId xmlns:a16="http://schemas.microsoft.com/office/drawing/2014/main" id="{EDD4DA93-F23C-4171-ADC0-AF434E1E1392}"/>
                </a:ext>
              </a:extLst>
            </p:cNvPr>
            <p:cNvGrpSpPr/>
            <p:nvPr/>
          </p:nvGrpSpPr>
          <p:grpSpPr>
            <a:xfrm>
              <a:off x="0" y="1985554"/>
              <a:ext cx="12801600" cy="6296297"/>
              <a:chOff x="0" y="1985554"/>
              <a:chExt cx="12801600" cy="6296297"/>
            </a:xfrm>
          </p:grpSpPr>
          <p:pic>
            <p:nvPicPr>
              <p:cNvPr id="4" name="Picture 3" descr="A screenshot of a computer&#10;&#10;Description automatically generated">
                <a:extLst>
                  <a:ext uri="{FF2B5EF4-FFF2-40B4-BE49-F238E27FC236}">
                    <a16:creationId xmlns:a16="http://schemas.microsoft.com/office/drawing/2014/main" id="{662ED6FF-2874-4332-8797-F81D06D73621}"/>
                  </a:ext>
                </a:extLst>
              </p:cNvPr>
              <p:cNvPicPr>
                <a:picLocks noChangeAspect="1"/>
              </p:cNvPicPr>
              <p:nvPr/>
            </p:nvPicPr>
            <p:blipFill rotWithShape="1">
              <a:blip r:embed="rId2">
                <a:extLst>
                  <a:ext uri="{28A0092B-C50C-407E-A947-70E740481C1C}">
                    <a14:useLocalDpi xmlns:a14="http://schemas.microsoft.com/office/drawing/2010/main" val="0"/>
                  </a:ext>
                </a:extLst>
              </a:blip>
              <a:srcRect t="7483" b="5080"/>
              <a:stretch/>
            </p:blipFill>
            <p:spPr>
              <a:xfrm>
                <a:off x="0" y="1985554"/>
                <a:ext cx="12801600" cy="6296297"/>
              </a:xfrm>
              <a:prstGeom prst="rect">
                <a:avLst/>
              </a:prstGeom>
            </p:spPr>
          </p:pic>
          <p:sp>
            <p:nvSpPr>
              <p:cNvPr id="6" name="Rectangle 5">
                <a:extLst>
                  <a:ext uri="{FF2B5EF4-FFF2-40B4-BE49-F238E27FC236}">
                    <a16:creationId xmlns:a16="http://schemas.microsoft.com/office/drawing/2014/main" id="{630B30E0-D104-4A3F-BEA5-ED1F546A067D}"/>
                  </a:ext>
                </a:extLst>
              </p:cNvPr>
              <p:cNvSpPr/>
              <p:nvPr/>
            </p:nvSpPr>
            <p:spPr>
              <a:xfrm>
                <a:off x="2207623" y="5747657"/>
                <a:ext cx="2377440" cy="101890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0857D414-F0DA-4899-99E0-0EA565FD62F7}"/>
                  </a:ext>
                </a:extLst>
              </p:cNvPr>
              <p:cNvSpPr/>
              <p:nvPr/>
            </p:nvSpPr>
            <p:spPr>
              <a:xfrm>
                <a:off x="11103429" y="6766560"/>
                <a:ext cx="1319348" cy="56170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9" name="Arrow: Down 8">
              <a:extLst>
                <a:ext uri="{FF2B5EF4-FFF2-40B4-BE49-F238E27FC236}">
                  <a16:creationId xmlns:a16="http://schemas.microsoft.com/office/drawing/2014/main" id="{5C13962D-7D81-4524-8F54-53FF8DD94C39}"/>
                </a:ext>
              </a:extLst>
            </p:cNvPr>
            <p:cNvSpPr/>
            <p:nvPr/>
          </p:nvSpPr>
          <p:spPr>
            <a:xfrm rot="10800000">
              <a:off x="11410406" y="7563394"/>
              <a:ext cx="705394"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21478293-19DF-4B91-BC48-EBF7AE0D8C64}"/>
                </a:ext>
              </a:extLst>
            </p:cNvPr>
            <p:cNvSpPr/>
            <p:nvPr/>
          </p:nvSpPr>
          <p:spPr>
            <a:xfrm rot="5400000">
              <a:off x="5037909" y="5662748"/>
              <a:ext cx="705394"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277778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BBEEE1-D771-4191-8E2C-DFE65D5D17F5}"/>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6</a:t>
            </a:r>
            <a:endParaRPr lang="en-SG" sz="3200" dirty="0">
              <a:latin typeface="Amasis MT Pro Black" panose="02040A04050005020304" pitchFamily="18" charset="0"/>
            </a:endParaRPr>
          </a:p>
        </p:txBody>
      </p:sp>
      <p:sp>
        <p:nvSpPr>
          <p:cNvPr id="3" name="TextBox 2">
            <a:extLst>
              <a:ext uri="{FF2B5EF4-FFF2-40B4-BE49-F238E27FC236}">
                <a16:creationId xmlns:a16="http://schemas.microsoft.com/office/drawing/2014/main" id="{DFEAB688-3E13-455A-870A-BA48AC4459C1}"/>
              </a:ext>
            </a:extLst>
          </p:cNvPr>
          <p:cNvSpPr txBox="1"/>
          <p:nvPr/>
        </p:nvSpPr>
        <p:spPr>
          <a:xfrm>
            <a:off x="0" y="757686"/>
            <a:ext cx="12801600" cy="1200329"/>
          </a:xfrm>
          <a:prstGeom prst="rect">
            <a:avLst/>
          </a:prstGeom>
          <a:noFill/>
        </p:spPr>
        <p:txBody>
          <a:bodyPr wrap="square" rtlCol="0">
            <a:spAutoFit/>
          </a:bodyPr>
          <a:lstStyle/>
          <a:p>
            <a:r>
              <a:rPr lang="en-US" sz="3600" dirty="0"/>
              <a:t>You will see a table. Tick the box “I Agree to the Terms &amp; Conditions” then click “Confirm  &amp; Register”.</a:t>
            </a:r>
            <a:endParaRPr lang="en-SG" sz="3600" dirty="0"/>
          </a:p>
        </p:txBody>
      </p:sp>
      <p:grpSp>
        <p:nvGrpSpPr>
          <p:cNvPr id="12" name="Group 11">
            <a:extLst>
              <a:ext uri="{FF2B5EF4-FFF2-40B4-BE49-F238E27FC236}">
                <a16:creationId xmlns:a16="http://schemas.microsoft.com/office/drawing/2014/main" id="{94361F2F-7E18-488F-B3AA-D68C430E8E48}"/>
              </a:ext>
            </a:extLst>
          </p:cNvPr>
          <p:cNvGrpSpPr/>
          <p:nvPr/>
        </p:nvGrpSpPr>
        <p:grpSpPr>
          <a:xfrm>
            <a:off x="0" y="2344839"/>
            <a:ext cx="12801600" cy="6602512"/>
            <a:chOff x="0" y="2344839"/>
            <a:chExt cx="12801600" cy="6602512"/>
          </a:xfrm>
        </p:grpSpPr>
        <p:grpSp>
          <p:nvGrpSpPr>
            <p:cNvPr id="9" name="Group 8">
              <a:extLst>
                <a:ext uri="{FF2B5EF4-FFF2-40B4-BE49-F238E27FC236}">
                  <a16:creationId xmlns:a16="http://schemas.microsoft.com/office/drawing/2014/main" id="{432E8375-4649-4599-B516-0FE612DBDEFA}"/>
                </a:ext>
              </a:extLst>
            </p:cNvPr>
            <p:cNvGrpSpPr/>
            <p:nvPr/>
          </p:nvGrpSpPr>
          <p:grpSpPr>
            <a:xfrm>
              <a:off x="0" y="2344839"/>
              <a:ext cx="12801600" cy="6564030"/>
              <a:chOff x="0" y="3122024"/>
              <a:chExt cx="12801600" cy="5906922"/>
            </a:xfrm>
          </p:grpSpPr>
          <p:pic>
            <p:nvPicPr>
              <p:cNvPr id="5" name="Picture 4" descr="Graphical user interface, text, application, email&#10;&#10;Description automatically generated">
                <a:extLst>
                  <a:ext uri="{FF2B5EF4-FFF2-40B4-BE49-F238E27FC236}">
                    <a16:creationId xmlns:a16="http://schemas.microsoft.com/office/drawing/2014/main" id="{A8CBEB19-BECE-457E-8B6A-C66B8FBEE496}"/>
                  </a:ext>
                </a:extLst>
              </p:cNvPr>
              <p:cNvPicPr>
                <a:picLocks noChangeAspect="1"/>
              </p:cNvPicPr>
              <p:nvPr/>
            </p:nvPicPr>
            <p:blipFill rotWithShape="1">
              <a:blip r:embed="rId2">
                <a:extLst>
                  <a:ext uri="{28A0092B-C50C-407E-A947-70E740481C1C}">
                    <a14:useLocalDpi xmlns:a14="http://schemas.microsoft.com/office/drawing/2010/main" val="0"/>
                  </a:ext>
                </a:extLst>
              </a:blip>
              <a:srcRect t="30680" b="4921"/>
              <a:stretch/>
            </p:blipFill>
            <p:spPr>
              <a:xfrm>
                <a:off x="0" y="3122024"/>
                <a:ext cx="12801600" cy="5906922"/>
              </a:xfrm>
              <a:prstGeom prst="rect">
                <a:avLst/>
              </a:prstGeom>
            </p:spPr>
          </p:pic>
          <p:sp>
            <p:nvSpPr>
              <p:cNvPr id="7" name="Rectangle 6">
                <a:extLst>
                  <a:ext uri="{FF2B5EF4-FFF2-40B4-BE49-F238E27FC236}">
                    <a16:creationId xmlns:a16="http://schemas.microsoft.com/office/drawing/2014/main" id="{F2E6EDBF-596C-4D2D-91C3-AD2A1D092F83}"/>
                  </a:ext>
                </a:extLst>
              </p:cNvPr>
              <p:cNvSpPr/>
              <p:nvPr/>
            </p:nvSpPr>
            <p:spPr>
              <a:xfrm>
                <a:off x="2259874" y="6531429"/>
                <a:ext cx="2181497" cy="41801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FB5E99D8-1A2D-4567-9E6E-CA62502B1394}"/>
                  </a:ext>
                </a:extLst>
              </p:cNvPr>
              <p:cNvSpPr/>
              <p:nvPr/>
            </p:nvSpPr>
            <p:spPr>
              <a:xfrm>
                <a:off x="10998926" y="7354389"/>
                <a:ext cx="1423851" cy="53557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0" name="Arrow: Down 9">
              <a:extLst>
                <a:ext uri="{FF2B5EF4-FFF2-40B4-BE49-F238E27FC236}">
                  <a16:creationId xmlns:a16="http://schemas.microsoft.com/office/drawing/2014/main" id="{A17BAFE7-2AFA-4AC9-826B-A8665925ACE8}"/>
                </a:ext>
              </a:extLst>
            </p:cNvPr>
            <p:cNvSpPr/>
            <p:nvPr/>
          </p:nvSpPr>
          <p:spPr>
            <a:xfrm rot="5400000">
              <a:off x="4833257" y="5771415"/>
              <a:ext cx="705394"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Arrow: Down 10">
              <a:extLst>
                <a:ext uri="{FF2B5EF4-FFF2-40B4-BE49-F238E27FC236}">
                  <a16:creationId xmlns:a16="http://schemas.microsoft.com/office/drawing/2014/main" id="{DCCCDB15-85FB-4D4B-A4CD-1A0CEA9480F6}"/>
                </a:ext>
              </a:extLst>
            </p:cNvPr>
            <p:cNvSpPr/>
            <p:nvPr/>
          </p:nvSpPr>
          <p:spPr>
            <a:xfrm rot="10800000">
              <a:off x="11358154" y="7758631"/>
              <a:ext cx="705394"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421517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648C1F-E8F3-48A9-8C22-3BA6CDD0D8B8}"/>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7</a:t>
            </a:r>
            <a:endParaRPr lang="en-SG" sz="3200" dirty="0">
              <a:latin typeface="Amasis MT Pro Black" panose="02040A04050005020304" pitchFamily="18" charset="0"/>
            </a:endParaRPr>
          </a:p>
        </p:txBody>
      </p:sp>
      <p:sp>
        <p:nvSpPr>
          <p:cNvPr id="7" name="TextBox 6">
            <a:extLst>
              <a:ext uri="{FF2B5EF4-FFF2-40B4-BE49-F238E27FC236}">
                <a16:creationId xmlns:a16="http://schemas.microsoft.com/office/drawing/2014/main" id="{C5CF78B1-6660-417E-94E3-3F53C6BCD907}"/>
              </a:ext>
            </a:extLst>
          </p:cNvPr>
          <p:cNvSpPr txBox="1"/>
          <p:nvPr/>
        </p:nvSpPr>
        <p:spPr>
          <a:xfrm>
            <a:off x="0" y="757686"/>
            <a:ext cx="12801600" cy="646331"/>
          </a:xfrm>
          <a:prstGeom prst="rect">
            <a:avLst/>
          </a:prstGeom>
          <a:noFill/>
        </p:spPr>
        <p:txBody>
          <a:bodyPr wrap="square" rtlCol="0">
            <a:spAutoFit/>
          </a:bodyPr>
          <a:lstStyle/>
          <a:p>
            <a:r>
              <a:rPr lang="en-US" sz="3600" dirty="0"/>
              <a:t>The next page will show you the booking details. Click “Close”.</a:t>
            </a:r>
            <a:endParaRPr lang="en-SG" sz="3600" dirty="0"/>
          </a:p>
        </p:txBody>
      </p:sp>
      <p:grpSp>
        <p:nvGrpSpPr>
          <p:cNvPr id="10" name="Group 9">
            <a:extLst>
              <a:ext uri="{FF2B5EF4-FFF2-40B4-BE49-F238E27FC236}">
                <a16:creationId xmlns:a16="http://schemas.microsoft.com/office/drawing/2014/main" id="{3A34F6B3-3577-4525-9147-49B01DC1659B}"/>
              </a:ext>
            </a:extLst>
          </p:cNvPr>
          <p:cNvGrpSpPr/>
          <p:nvPr/>
        </p:nvGrpSpPr>
        <p:grpSpPr>
          <a:xfrm>
            <a:off x="0" y="1946365"/>
            <a:ext cx="12801600" cy="6688183"/>
            <a:chOff x="0" y="1946365"/>
            <a:chExt cx="12801600" cy="6688183"/>
          </a:xfrm>
        </p:grpSpPr>
        <p:pic>
          <p:nvPicPr>
            <p:cNvPr id="5" name="Picture 4" descr="A screenshot of a computer&#10;&#10;Description automatically generated">
              <a:extLst>
                <a:ext uri="{FF2B5EF4-FFF2-40B4-BE49-F238E27FC236}">
                  <a16:creationId xmlns:a16="http://schemas.microsoft.com/office/drawing/2014/main" id="{3C8F01C3-143E-4B69-9618-C63BC1801D91}"/>
                </a:ext>
              </a:extLst>
            </p:cNvPr>
            <p:cNvPicPr>
              <a:picLocks noChangeAspect="1"/>
            </p:cNvPicPr>
            <p:nvPr/>
          </p:nvPicPr>
          <p:blipFill rotWithShape="1">
            <a:blip r:embed="rId2">
              <a:extLst>
                <a:ext uri="{28A0092B-C50C-407E-A947-70E740481C1C}">
                  <a14:useLocalDpi xmlns:a14="http://schemas.microsoft.com/office/drawing/2010/main" val="0"/>
                </a:ext>
              </a:extLst>
            </a:blip>
            <a:srcRect t="7774" b="4905"/>
            <a:stretch/>
          </p:blipFill>
          <p:spPr>
            <a:xfrm>
              <a:off x="0" y="1946365"/>
              <a:ext cx="12801600" cy="6309360"/>
            </a:xfrm>
            <a:prstGeom prst="rect">
              <a:avLst/>
            </a:prstGeom>
          </p:spPr>
        </p:pic>
        <p:sp>
          <p:nvSpPr>
            <p:cNvPr id="8" name="Rectangle 7">
              <a:extLst>
                <a:ext uri="{FF2B5EF4-FFF2-40B4-BE49-F238E27FC236}">
                  <a16:creationId xmlns:a16="http://schemas.microsoft.com/office/drawing/2014/main" id="{54C10CF4-0F1C-4793-8436-66FC1D2A85A0}"/>
                </a:ext>
              </a:extLst>
            </p:cNvPr>
            <p:cNvSpPr/>
            <p:nvPr/>
          </p:nvSpPr>
          <p:spPr>
            <a:xfrm>
              <a:off x="156754" y="6923314"/>
              <a:ext cx="666206" cy="3657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Down 8">
              <a:extLst>
                <a:ext uri="{FF2B5EF4-FFF2-40B4-BE49-F238E27FC236}">
                  <a16:creationId xmlns:a16="http://schemas.microsoft.com/office/drawing/2014/main" id="{74247B72-AABE-411D-BAED-2DD923507809}"/>
                </a:ext>
              </a:extLst>
            </p:cNvPr>
            <p:cNvSpPr/>
            <p:nvPr/>
          </p:nvSpPr>
          <p:spPr>
            <a:xfrm rot="10800000">
              <a:off x="137160" y="7445828"/>
              <a:ext cx="705394" cy="118872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4216188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2C0BA8-2FD1-4951-84C3-7A38331DC1A2}"/>
              </a:ext>
            </a:extLst>
          </p:cNvPr>
          <p:cNvSpPr txBox="1"/>
          <p:nvPr/>
        </p:nvSpPr>
        <p:spPr>
          <a:xfrm>
            <a:off x="0" y="0"/>
            <a:ext cx="6622868" cy="584775"/>
          </a:xfrm>
          <a:prstGeom prst="rect">
            <a:avLst/>
          </a:prstGeom>
          <a:noFill/>
        </p:spPr>
        <p:txBody>
          <a:bodyPr wrap="square" rtlCol="0">
            <a:spAutoFit/>
          </a:bodyPr>
          <a:lstStyle/>
          <a:p>
            <a:r>
              <a:rPr lang="en-US" sz="3200" dirty="0">
                <a:latin typeface="Amasis MT Pro Black" panose="02040A04050005020304" pitchFamily="18" charset="0"/>
              </a:rPr>
              <a:t>Step 8</a:t>
            </a:r>
            <a:endParaRPr lang="en-SG" sz="3200" dirty="0">
              <a:latin typeface="Amasis MT Pro Black" panose="02040A04050005020304" pitchFamily="18" charset="0"/>
            </a:endParaRPr>
          </a:p>
        </p:txBody>
      </p:sp>
      <p:sp>
        <p:nvSpPr>
          <p:cNvPr id="5" name="TextBox 4">
            <a:extLst>
              <a:ext uri="{FF2B5EF4-FFF2-40B4-BE49-F238E27FC236}">
                <a16:creationId xmlns:a16="http://schemas.microsoft.com/office/drawing/2014/main" id="{BCF544D9-29C6-4E7E-B7CA-AAA879BE2628}"/>
              </a:ext>
            </a:extLst>
          </p:cNvPr>
          <p:cNvSpPr txBox="1"/>
          <p:nvPr/>
        </p:nvSpPr>
        <p:spPr>
          <a:xfrm>
            <a:off x="0" y="757686"/>
            <a:ext cx="12801600" cy="1754326"/>
          </a:xfrm>
          <a:prstGeom prst="rect">
            <a:avLst/>
          </a:prstGeom>
          <a:noFill/>
        </p:spPr>
        <p:txBody>
          <a:bodyPr wrap="square" rtlCol="0">
            <a:spAutoFit/>
          </a:bodyPr>
          <a:lstStyle/>
          <a:p>
            <a:r>
              <a:rPr lang="en-US" sz="3600" dirty="0"/>
              <a:t>You will be taken back to the “Home” screen. You will see your booking schedule under “Recent Bookings” at the bottom left of the page.</a:t>
            </a:r>
            <a:endParaRPr lang="en-SG" sz="3600" dirty="0"/>
          </a:p>
        </p:txBody>
      </p:sp>
      <p:grpSp>
        <p:nvGrpSpPr>
          <p:cNvPr id="11" name="Group 10">
            <a:extLst>
              <a:ext uri="{FF2B5EF4-FFF2-40B4-BE49-F238E27FC236}">
                <a16:creationId xmlns:a16="http://schemas.microsoft.com/office/drawing/2014/main" id="{EBD642B4-B047-403A-AA87-BE7AC9F1D838}"/>
              </a:ext>
            </a:extLst>
          </p:cNvPr>
          <p:cNvGrpSpPr/>
          <p:nvPr/>
        </p:nvGrpSpPr>
        <p:grpSpPr>
          <a:xfrm>
            <a:off x="0" y="2512012"/>
            <a:ext cx="12801600" cy="6508396"/>
            <a:chOff x="0" y="2512012"/>
            <a:chExt cx="12801600" cy="6508396"/>
          </a:xfrm>
        </p:grpSpPr>
        <p:grpSp>
          <p:nvGrpSpPr>
            <p:cNvPr id="9" name="Group 8">
              <a:extLst>
                <a:ext uri="{FF2B5EF4-FFF2-40B4-BE49-F238E27FC236}">
                  <a16:creationId xmlns:a16="http://schemas.microsoft.com/office/drawing/2014/main" id="{99C418FA-B769-4C56-9BD9-E7A5888FCF1D}"/>
                </a:ext>
              </a:extLst>
            </p:cNvPr>
            <p:cNvGrpSpPr/>
            <p:nvPr/>
          </p:nvGrpSpPr>
          <p:grpSpPr>
            <a:xfrm>
              <a:off x="0" y="2512012"/>
              <a:ext cx="12801600" cy="6508396"/>
              <a:chOff x="0" y="3017520"/>
              <a:chExt cx="12801600" cy="6002888"/>
            </a:xfrm>
          </p:grpSpPr>
          <p:pic>
            <p:nvPicPr>
              <p:cNvPr id="4" name="Picture 3" descr="Graphical user interface, text, application&#10;&#10;Description automatically generated">
                <a:extLst>
                  <a:ext uri="{FF2B5EF4-FFF2-40B4-BE49-F238E27FC236}">
                    <a16:creationId xmlns:a16="http://schemas.microsoft.com/office/drawing/2014/main" id="{EEC2CAA6-E170-45B2-AC14-620BA4F81609}"/>
                  </a:ext>
                </a:extLst>
              </p:cNvPr>
              <p:cNvPicPr>
                <a:picLocks noChangeAspect="1"/>
              </p:cNvPicPr>
              <p:nvPr/>
            </p:nvPicPr>
            <p:blipFill rotWithShape="1">
              <a:blip r:embed="rId2">
                <a:extLst>
                  <a:ext uri="{28A0092B-C50C-407E-A947-70E740481C1C}">
                    <a14:useLocalDpi xmlns:a14="http://schemas.microsoft.com/office/drawing/2010/main" val="0"/>
                  </a:ext>
                </a:extLst>
              </a:blip>
              <a:srcRect t="12261" b="4376"/>
              <a:stretch/>
            </p:blipFill>
            <p:spPr>
              <a:xfrm>
                <a:off x="0" y="3017520"/>
                <a:ext cx="12801600" cy="6002888"/>
              </a:xfrm>
              <a:prstGeom prst="rect">
                <a:avLst/>
              </a:prstGeom>
            </p:spPr>
          </p:pic>
          <p:sp>
            <p:nvSpPr>
              <p:cNvPr id="6" name="Rectangle 5">
                <a:extLst>
                  <a:ext uri="{FF2B5EF4-FFF2-40B4-BE49-F238E27FC236}">
                    <a16:creationId xmlns:a16="http://schemas.microsoft.com/office/drawing/2014/main" id="{ECB3F538-D737-4336-8A9D-EC42879A4C85}"/>
                  </a:ext>
                </a:extLst>
              </p:cNvPr>
              <p:cNvSpPr/>
              <p:nvPr/>
            </p:nvSpPr>
            <p:spPr>
              <a:xfrm>
                <a:off x="104504" y="6342523"/>
                <a:ext cx="5852160" cy="129322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0" name="Arrow: Down 9">
              <a:extLst>
                <a:ext uri="{FF2B5EF4-FFF2-40B4-BE49-F238E27FC236}">
                  <a16:creationId xmlns:a16="http://schemas.microsoft.com/office/drawing/2014/main" id="{02E4D6B4-8205-4BDA-89F8-6609CB84D32F}"/>
                </a:ext>
              </a:extLst>
            </p:cNvPr>
            <p:cNvSpPr/>
            <p:nvPr/>
          </p:nvSpPr>
          <p:spPr>
            <a:xfrm rot="5400000">
              <a:off x="6407334" y="5998383"/>
              <a:ext cx="947057" cy="163938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Tree>
    <p:extLst>
      <p:ext uri="{BB962C8B-B14F-4D97-AF65-F5344CB8AC3E}">
        <p14:creationId xmlns:p14="http://schemas.microsoft.com/office/powerpoint/2010/main" val="16868273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673</TotalTime>
  <Words>504</Words>
  <Application>Microsoft Office PowerPoint</Application>
  <PresentationFormat>A3 Paper (297x420 mm)</PresentationFormat>
  <Paragraphs>44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Amasis MT Pro Black</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 WEI HLAING</dc:creator>
  <cp:lastModifiedBy>SU WEI HLAING</cp:lastModifiedBy>
  <cp:revision>11</cp:revision>
  <dcterms:created xsi:type="dcterms:W3CDTF">2021-11-18T02:16:19Z</dcterms:created>
  <dcterms:modified xsi:type="dcterms:W3CDTF">2021-11-19T06:23:14Z</dcterms:modified>
</cp:coreProperties>
</file>